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258" r:id="rId3"/>
    <p:sldId id="259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38" r:id="rId16"/>
    <p:sldId id="316" r:id="rId17"/>
    <p:sldId id="317" r:id="rId18"/>
    <p:sldId id="318" r:id="rId19"/>
    <p:sldId id="319" r:id="rId20"/>
    <p:sldId id="322" r:id="rId21"/>
    <p:sldId id="321" r:id="rId22"/>
    <p:sldId id="324" r:id="rId23"/>
    <p:sldId id="325" r:id="rId24"/>
    <p:sldId id="326" r:id="rId25"/>
    <p:sldId id="327" r:id="rId26"/>
    <p:sldId id="268" r:id="rId27"/>
    <p:sldId id="328" r:id="rId28"/>
    <p:sldId id="330" r:id="rId29"/>
    <p:sldId id="329" r:id="rId30"/>
    <p:sldId id="332" r:id="rId31"/>
    <p:sldId id="333" r:id="rId32"/>
    <p:sldId id="334" r:id="rId33"/>
    <p:sldId id="335" r:id="rId34"/>
    <p:sldId id="337" r:id="rId35"/>
    <p:sldId id="320" r:id="rId36"/>
  </p:sldIdLst>
  <p:sldSz cx="9144000" cy="5143500" type="screen16x9"/>
  <p:notesSz cx="6858000" cy="9144000"/>
  <p:embeddedFontLst>
    <p:embeddedFont>
      <p:font typeface="MiSans" panose="02010600030101010101" charset="-122"/>
      <p:regular r:id="rId38"/>
    </p:embeddedFont>
    <p:embeddedFont>
      <p:font typeface="Cambria Math" panose="02040503050406030204" pitchFamily="18" charset="0"/>
      <p:regular r:id="rId39"/>
    </p:embeddedFont>
    <p:embeddedFont>
      <p:font typeface="Figtree Black" panose="02010600030101010101" charset="0"/>
      <p:bold r:id="rId40"/>
      <p:boldItalic r:id="rId41"/>
    </p:embeddedFont>
    <p:embeddedFont>
      <p:font typeface="Hanken Grotesk" panose="02010600030101010101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黑体" panose="02010609060101010101" pitchFamily="49" charset="-122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40D10A-198C-47C5-BAB3-AD91E5B52E8A}">
  <a:tblStyle styleId="{5840D10A-198C-47C5-BAB3-AD91E5B52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132507A7-6281-EAF7-BF79-7E386666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1E0F0805-4143-67DD-518F-9994AD531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7C362EB8-12A7-5225-3782-FD8FC5020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108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B3D07731-46C4-05A4-49F1-27AE5A80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E2888062-9CE2-D24A-E35A-68674823B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EE8C05CA-6F11-D090-24B1-7D7939FC0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66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C3FE930C-EAF1-286B-5824-3ABBE3D5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5A0462D9-1926-72DD-C6F7-01470C229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4C7C7E2-E0F5-8B6B-B8B0-1ED54B957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262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1B7B134F-7FDB-32CC-7444-8F1BAB19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CD71FE83-620F-1E1C-0390-74FB2ED6D9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9011C0D-EB1B-CB88-1943-E4A4C2053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96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83C21353-3C43-5901-2411-5DF2B803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B60B4330-FBBC-33BF-30C6-314BA5E630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DA4BD7DF-6BA1-57AF-9028-56D179D4A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28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24D71EC0-FE7A-B253-5841-FDE36A52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D0DE581D-CACB-3900-033B-092E480B1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1E77738B-47A2-75DC-C943-C95B32D4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19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CB6C2768-52A1-929D-F7AE-39837DC6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62EDE7ED-873A-2D2D-0C9D-F2273C059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598485CA-9715-2E39-7F61-E129F9C46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98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91873E40-25D8-A3FF-7B1E-FE75428E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F3603B08-3273-7189-101D-5000D4B9F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E52ADC36-6B09-C0DE-E61F-659AE7919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68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AB61977E-641C-5AA1-27B0-0090FFB07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DDF1420E-A944-5C1E-85A8-0AC2BB616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10B7BEEE-18EE-73AD-5747-85B057E5B9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569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1A8E5BCB-C2ED-CA13-DC9C-913F45E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C2D9D709-184F-5B37-A2E5-B3811DFB4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C78800DB-3BFB-E20B-4BD2-317FD178B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48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4FCFCA9F-1A1E-4F6D-D60B-58777909A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596E6BC4-020E-DC5D-2FBC-5D88A00A0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084EDC76-FD63-BB6A-B7F5-16F6D9AC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45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41A2A686-9AC6-E4A1-4988-6E2712B6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1AA933CF-26AC-5A3B-4F48-D953D2E03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54F4E291-CE6A-4CBD-D997-D875B88E9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588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6027FEE2-2744-9885-83E8-C51A27FA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6DA81C94-95F7-CBA3-A48A-21465FABB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76A7FC82-6BD2-906F-3213-4A831E4CD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418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FC121FC3-A0EE-C660-6BC4-8C23961D0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C239DBF4-6EA3-47E5-C766-A6C21ECB3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036669AA-86A6-29EE-486F-2B24A0C4E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5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011E7DA5-3A20-26E9-1914-21C72C4C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22339324-0D9E-DBA9-8DDD-62612B477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938A68A8-F11A-6961-D71D-B9D84E8E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225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C5D07029-F734-6F89-7677-90224EF0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FE2CE9B6-3854-AB36-71B5-994B87E6D9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D0C85E6F-6521-36FD-04A0-BCAC736FE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02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3E95075D-7C9E-A780-5F1D-3D1D3B87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DEC0275C-8FDE-DF38-77DA-F74B98E1A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F820E697-5CDE-A950-A704-B19EC32EF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52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FB7BD5A9-E19D-1254-E8D1-BF7D9555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D86FBA39-4714-DB4D-6C42-B838A0962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55C366EE-6C79-E653-7F18-3E8A9AB21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53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7FFCC7DD-CA8E-93F1-4386-F7FDA9AC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4D1079AD-4E28-834F-D420-CC50F1147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CEF140C3-05E0-5DC0-CE78-90728B2E3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7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E3DF661-86B3-9AC9-D77A-F02E4036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A9FCD76B-494D-69F0-3F36-9FDC77F1E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77CEE785-6040-6362-045C-7FE9266BC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39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2A8BAA30-194D-6D07-0529-1EA2E99A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2E52A7BE-3028-C54B-F25D-EA88C3A3B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D154F526-2350-5C22-E1DB-2492A266A6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92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06DA6F77-BA0C-9816-7B32-52C87E8F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89389051-BFBF-E6B1-57CE-329E03AE5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22A6FFC8-3453-9763-AEDE-E5F11E5EB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58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527C4F60-2D2E-8F74-CC96-7BE2A520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>
            <a:extLst>
              <a:ext uri="{FF2B5EF4-FFF2-40B4-BE49-F238E27FC236}">
                <a16:creationId xmlns:a16="http://schemas.microsoft.com/office/drawing/2014/main" id="{FBA66307-7B95-D7C9-69F9-CC0B8A6CA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>
            <a:extLst>
              <a:ext uri="{FF2B5EF4-FFF2-40B4-BE49-F238E27FC236}">
                <a16:creationId xmlns:a16="http://schemas.microsoft.com/office/drawing/2014/main" id="{9057AC83-5CCA-54EB-2CB4-AE9311FC2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789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2B8092EE-A2F9-5225-6BB5-8089BF21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5C52734A-A1CB-A507-4ECE-8CB641C5A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9C7ED091-8BD8-B341-45AE-BA0DA4C67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391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>
          <a:extLst>
            <a:ext uri="{FF2B5EF4-FFF2-40B4-BE49-F238E27FC236}">
              <a16:creationId xmlns:a16="http://schemas.microsoft.com/office/drawing/2014/main" id="{BED2AECA-3EC1-19C1-9436-5E3836D3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4dda1946d_6_322:notes">
            <a:extLst>
              <a:ext uri="{FF2B5EF4-FFF2-40B4-BE49-F238E27FC236}">
                <a16:creationId xmlns:a16="http://schemas.microsoft.com/office/drawing/2014/main" id="{95B3B3B7-D076-D543-D495-9A97C7687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4dda1946d_6_322:notes">
            <a:extLst>
              <a:ext uri="{FF2B5EF4-FFF2-40B4-BE49-F238E27FC236}">
                <a16:creationId xmlns:a16="http://schemas.microsoft.com/office/drawing/2014/main" id="{3FEB29D7-B6C2-DE04-C0C4-5B0428200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07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66C61179-1099-2822-F9D0-DD9BBAD8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4_2685:notes">
            <a:extLst>
              <a:ext uri="{FF2B5EF4-FFF2-40B4-BE49-F238E27FC236}">
                <a16:creationId xmlns:a16="http://schemas.microsoft.com/office/drawing/2014/main" id="{B7C3455C-EDC1-4B2F-B7FF-F41AA45DC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4_2685:notes">
            <a:extLst>
              <a:ext uri="{FF2B5EF4-FFF2-40B4-BE49-F238E27FC236}">
                <a16:creationId xmlns:a16="http://schemas.microsoft.com/office/drawing/2014/main" id="{9CEBE08B-FA68-D5BC-6F7A-4E2DF9CBA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7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6E938F4B-0E88-BFE7-585B-A80233E2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3BAC15B6-C498-CCD9-9FFA-1EE83EAF2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032CD9A6-58CD-856B-2DB4-A64BCCEE5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3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>
          <a:extLst>
            <a:ext uri="{FF2B5EF4-FFF2-40B4-BE49-F238E27FC236}">
              <a16:creationId xmlns:a16="http://schemas.microsoft.com/office/drawing/2014/main" id="{1C1A329A-A37B-DAE4-753D-1C26B8A9A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>
            <a:extLst>
              <a:ext uri="{FF2B5EF4-FFF2-40B4-BE49-F238E27FC236}">
                <a16:creationId xmlns:a16="http://schemas.microsoft.com/office/drawing/2014/main" id="{A1C52E02-2575-44FF-C358-236E81F62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>
            <a:extLst>
              <a:ext uri="{FF2B5EF4-FFF2-40B4-BE49-F238E27FC236}">
                <a16:creationId xmlns:a16="http://schemas.microsoft.com/office/drawing/2014/main" id="{C864F70D-43C7-9288-E3E0-267E362B0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43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1220DEFD-A19E-EC78-864A-EF7A6B91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D0439E59-7136-587D-C1EF-E3E8D4271C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91459B2B-3C9C-C969-0E1D-303F753DF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10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384C41D8-969D-7C9B-F5AB-9016143F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E4A81C31-9D96-8E61-3559-5D8E9C3C7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E76BC34-21D7-6A4F-F6B8-2FE5469AA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4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3C6C5754-790F-0F40-95BD-2D49EB480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63EFE172-E009-8FC9-979B-3BE67131A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F2D6D781-E79A-7506-40C8-56353E2B8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5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5" r:id="rId9"/>
    <p:sldLayoutId id="2147483667" r:id="rId10"/>
    <p:sldLayoutId id="2147483671" r:id="rId11"/>
    <p:sldLayoutId id="2147483672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24.xml"/><Relationship Id="rId17" Type="http://schemas.openxmlformats.org/officeDocument/2006/relationships/image" Target="../media/image42.png"/><Relationship Id="rId2" Type="http://schemas.openxmlformats.org/officeDocument/2006/relationships/video" Target="../media/media1.mp4"/><Relationship Id="rId16" Type="http://schemas.openxmlformats.org/officeDocument/2006/relationships/image" Target="../media/image4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9.xml"/><Relationship Id="rId5" Type="http://schemas.microsoft.com/office/2007/relationships/media" Target="../media/media3.mp4"/><Relationship Id="rId15" Type="http://schemas.openxmlformats.org/officeDocument/2006/relationships/image" Target="../media/image40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keyao/InfiniteRhy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e-step/ACE-Step" TargetMode="External"/><Relationship Id="rId7" Type="http://schemas.openxmlformats.org/officeDocument/2006/relationships/hyperlink" Target="https://zhuanlan.zhihu.com/p/48855871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eijiro/BurstFFT" TargetMode="External"/><Relationship Id="rId5" Type="http://schemas.openxmlformats.org/officeDocument/2006/relationships/hyperlink" Target="https://archive.gamedev.net/archive/reference/programming/features/beatdetection" TargetMode="External"/><Relationship Id="rId4" Type="http://schemas.openxmlformats.org/officeDocument/2006/relationships/hyperlink" Target="https://github.com/magenta/magenta-realti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347484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超新星项目答辩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145803" y="3051276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游克垚</a:t>
            </a:r>
            <a:r>
              <a:rPr lang="en-US" altLang="zh-CN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魔王火影客户端</a:t>
            </a:r>
            <a:endParaRPr dirty="0">
              <a:solidFill>
                <a:schemeClr val="tx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EAF7CC92-CBF7-ACE4-52FA-CBE41805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488406A1-06D2-1E05-2F54-8AB0B3EE8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无限生成</a:t>
            </a:r>
            <a:endParaRPr dirty="0"/>
          </a:p>
        </p:txBody>
      </p:sp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5C6681AF-B395-6674-2AAF-B4D76F07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1" y="1569638"/>
            <a:ext cx="4475831" cy="2517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D98280-261C-EBA0-D7E2-0F9DD228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94" y="1580709"/>
            <a:ext cx="3638039" cy="530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772E97-3E7E-E099-62B1-895FB729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994" y="2606703"/>
            <a:ext cx="3638039" cy="1126340"/>
          </a:xfrm>
          <a:prstGeom prst="rect">
            <a:avLst/>
          </a:prstGeom>
        </p:spPr>
      </p:pic>
      <p:sp>
        <p:nvSpPr>
          <p:cNvPr id="8" name="Google Shape;647;p52">
            <a:extLst>
              <a:ext uri="{FF2B5EF4-FFF2-40B4-BE49-F238E27FC236}">
                <a16:creationId xmlns:a16="http://schemas.microsoft.com/office/drawing/2014/main" id="{4E67D4A9-A60D-1777-9A3C-C017C7C2C0ED}"/>
              </a:ext>
            </a:extLst>
          </p:cNvPr>
          <p:cNvSpPr txBox="1">
            <a:spLocks/>
          </p:cNvSpPr>
          <p:nvPr/>
        </p:nvSpPr>
        <p:spPr>
          <a:xfrm>
            <a:off x="5033272" y="3985524"/>
            <a:ext cx="3770780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Windows</a:t>
            </a:r>
            <a:r>
              <a:rPr lang="zh-CN" altLang="en-US" dirty="0"/>
              <a:t>不支持，采用</a:t>
            </a:r>
            <a:r>
              <a:rPr lang="en-US" altLang="zh-CN" dirty="0" err="1"/>
              <a:t>API+WebSocket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24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1A867C13-B89E-CD1E-55D2-B8EB26CE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83592AA3-1DB7-94FF-833E-614F031CC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谱面生成算法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节拍检测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8A0E2-20C9-43BC-8AD9-6594EAF5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3" y="2307246"/>
            <a:ext cx="8064673" cy="18485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4A6938-C7B6-C252-7A66-AE9E1B23DCEE}"/>
              </a:ext>
            </a:extLst>
          </p:cNvPr>
          <p:cNvSpPr/>
          <p:nvPr/>
        </p:nvSpPr>
        <p:spPr>
          <a:xfrm>
            <a:off x="977967" y="1364267"/>
            <a:ext cx="7188064" cy="1173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EC49D1-312B-C9CD-5BC2-3913335257F3}"/>
              </a:ext>
            </a:extLst>
          </p:cNvPr>
          <p:cNvSpPr/>
          <p:nvPr/>
        </p:nvSpPr>
        <p:spPr>
          <a:xfrm>
            <a:off x="3636410" y="1364267"/>
            <a:ext cx="141805" cy="1173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0DE700-4935-B39E-5D98-B2312DF62973}"/>
              </a:ext>
            </a:extLst>
          </p:cNvPr>
          <p:cNvSpPr/>
          <p:nvPr/>
        </p:nvSpPr>
        <p:spPr>
          <a:xfrm>
            <a:off x="3360135" y="1364267"/>
            <a:ext cx="141805" cy="1173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A5E0DF-7A4A-0D90-A924-1AE3BBEF1992}"/>
              </a:ext>
            </a:extLst>
          </p:cNvPr>
          <p:cNvSpPr/>
          <p:nvPr/>
        </p:nvSpPr>
        <p:spPr>
          <a:xfrm>
            <a:off x="3501940" y="1364267"/>
            <a:ext cx="141805" cy="1173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D881316-8DFA-893B-0628-E18D451C1233}"/>
              </a:ext>
            </a:extLst>
          </p:cNvPr>
          <p:cNvCxnSpPr/>
          <p:nvPr/>
        </p:nvCxnSpPr>
        <p:spPr>
          <a:xfrm flipV="1">
            <a:off x="3707312" y="1481623"/>
            <a:ext cx="0" cy="30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7A30DBE-DE06-9F93-10D2-8350236260E6}"/>
              </a:ext>
            </a:extLst>
          </p:cNvPr>
          <p:cNvSpPr/>
          <p:nvPr/>
        </p:nvSpPr>
        <p:spPr>
          <a:xfrm>
            <a:off x="3217515" y="1364266"/>
            <a:ext cx="141805" cy="1173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Google Shape;647;p52">
            <a:extLst>
              <a:ext uri="{FF2B5EF4-FFF2-40B4-BE49-F238E27FC236}">
                <a16:creationId xmlns:a16="http://schemas.microsoft.com/office/drawing/2014/main" id="{8057DE98-981E-DB3C-51E0-909D72091C65}"/>
              </a:ext>
            </a:extLst>
          </p:cNvPr>
          <p:cNvSpPr txBox="1">
            <a:spLocks/>
          </p:cNvSpPr>
          <p:nvPr/>
        </p:nvSpPr>
        <p:spPr>
          <a:xfrm>
            <a:off x="3097534" y="1393544"/>
            <a:ext cx="667006" cy="26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sz="800" dirty="0"/>
              <a:t>历史能量</a:t>
            </a:r>
          </a:p>
        </p:txBody>
      </p:sp>
      <p:sp>
        <p:nvSpPr>
          <p:cNvPr id="20" name="Google Shape;647;p52">
            <a:extLst>
              <a:ext uri="{FF2B5EF4-FFF2-40B4-BE49-F238E27FC236}">
                <a16:creationId xmlns:a16="http://schemas.microsoft.com/office/drawing/2014/main" id="{98AA5A68-B709-8D85-9C8D-43CD38A445A5}"/>
              </a:ext>
            </a:extLst>
          </p:cNvPr>
          <p:cNvSpPr txBox="1">
            <a:spLocks/>
          </p:cNvSpPr>
          <p:nvPr/>
        </p:nvSpPr>
        <p:spPr>
          <a:xfrm>
            <a:off x="3448965" y="1708877"/>
            <a:ext cx="516694" cy="26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sz="800" dirty="0"/>
              <a:t>节拍点</a:t>
            </a:r>
          </a:p>
        </p:txBody>
      </p:sp>
    </p:spTree>
    <p:extLst>
      <p:ext uri="{BB962C8B-B14F-4D97-AF65-F5344CB8AC3E}">
        <p14:creationId xmlns:p14="http://schemas.microsoft.com/office/powerpoint/2010/main" val="130287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50C243DB-2AF8-8DC5-3D09-C6569AF2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34E4CB72-31D9-7B88-D529-2F9C423E1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谱面生成算法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——Cooley–Tukey FFT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5D3334-5F87-706A-B691-B3FDC671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575" y="1063472"/>
            <a:ext cx="2979914" cy="29413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315C24-4357-210D-0172-4C8567A9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7" y="1281007"/>
            <a:ext cx="3890088" cy="2581485"/>
          </a:xfrm>
          <a:prstGeom prst="rect">
            <a:avLst/>
          </a:prstGeom>
        </p:spPr>
      </p:pic>
      <p:sp>
        <p:nvSpPr>
          <p:cNvPr id="12" name="Google Shape;647;p52">
            <a:extLst>
              <a:ext uri="{FF2B5EF4-FFF2-40B4-BE49-F238E27FC236}">
                <a16:creationId xmlns:a16="http://schemas.microsoft.com/office/drawing/2014/main" id="{CC13B419-D1DB-BAB4-746E-44883E8CABCD}"/>
              </a:ext>
            </a:extLst>
          </p:cNvPr>
          <p:cNvSpPr txBox="1">
            <a:spLocks/>
          </p:cNvSpPr>
          <p:nvPr/>
        </p:nvSpPr>
        <p:spPr>
          <a:xfrm>
            <a:off x="862457" y="4212822"/>
            <a:ext cx="1122818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时间域抽取</a:t>
            </a:r>
          </a:p>
        </p:txBody>
      </p:sp>
      <p:sp>
        <p:nvSpPr>
          <p:cNvPr id="15" name="Google Shape;647;p52">
            <a:extLst>
              <a:ext uri="{FF2B5EF4-FFF2-40B4-BE49-F238E27FC236}">
                <a16:creationId xmlns:a16="http://schemas.microsoft.com/office/drawing/2014/main" id="{B523A214-049D-E8A4-105C-18E4313B8A77}"/>
              </a:ext>
            </a:extLst>
          </p:cNvPr>
          <p:cNvSpPr txBox="1">
            <a:spLocks/>
          </p:cNvSpPr>
          <p:nvPr/>
        </p:nvSpPr>
        <p:spPr>
          <a:xfrm>
            <a:off x="2814319" y="4211416"/>
            <a:ext cx="1122818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计算子</a:t>
            </a:r>
            <a:r>
              <a:rPr lang="en-US" altLang="zh-CN" dirty="0"/>
              <a:t>DFT</a:t>
            </a:r>
            <a:endParaRPr lang="zh-CN" altLang="en-US" dirty="0"/>
          </a:p>
        </p:txBody>
      </p:sp>
      <p:sp>
        <p:nvSpPr>
          <p:cNvPr id="20" name="Google Shape;647;p52">
            <a:extLst>
              <a:ext uri="{FF2B5EF4-FFF2-40B4-BE49-F238E27FC236}">
                <a16:creationId xmlns:a16="http://schemas.microsoft.com/office/drawing/2014/main" id="{DBA9337B-31B7-70B6-DE07-CABD11979574}"/>
              </a:ext>
            </a:extLst>
          </p:cNvPr>
          <p:cNvSpPr txBox="1">
            <a:spLocks/>
          </p:cNvSpPr>
          <p:nvPr/>
        </p:nvSpPr>
        <p:spPr>
          <a:xfrm>
            <a:off x="4766181" y="4212679"/>
            <a:ext cx="1122818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组合子</a:t>
            </a:r>
            <a:r>
              <a:rPr lang="en-US" altLang="zh-CN" dirty="0"/>
              <a:t>DFT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E28F08B-3B44-5F1B-B563-7A1F09FDE26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1985275" y="4454243"/>
            <a:ext cx="829044" cy="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97399F8-259F-7D13-A192-2F5B09366B06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3937137" y="4454243"/>
            <a:ext cx="829044" cy="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47;p52">
            <a:extLst>
              <a:ext uri="{FF2B5EF4-FFF2-40B4-BE49-F238E27FC236}">
                <a16:creationId xmlns:a16="http://schemas.microsoft.com/office/drawing/2014/main" id="{0E5C925B-B4EE-10E2-2EB8-F4A9BC775286}"/>
              </a:ext>
            </a:extLst>
          </p:cNvPr>
          <p:cNvSpPr txBox="1">
            <a:spLocks/>
          </p:cNvSpPr>
          <p:nvPr/>
        </p:nvSpPr>
        <p:spPr>
          <a:xfrm>
            <a:off x="6597316" y="4211415"/>
            <a:ext cx="1122818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en-US" altLang="zh-CN" dirty="0" err="1"/>
              <a:t>JobSystem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66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0B55A2A1-E02F-17C4-2A66-9C9E5BE9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42E2773C-6925-7AA9-9B14-14FC3FBFA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谱面生成算法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子频段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F4E66-C49A-B8AF-30D0-67F4746B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9" y="1612167"/>
            <a:ext cx="2398544" cy="21731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F2D60A-7347-E264-F8D5-AB9D48BD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84" y="1612167"/>
            <a:ext cx="5549969" cy="1127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5E48BA-5D1E-AAB1-7433-EAFCC438B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67345"/>
            <a:ext cx="3323246" cy="1408226"/>
          </a:xfrm>
          <a:prstGeom prst="rect">
            <a:avLst/>
          </a:prstGeom>
        </p:spPr>
      </p:pic>
      <p:sp>
        <p:nvSpPr>
          <p:cNvPr id="6" name="Google Shape;647;p52">
            <a:extLst>
              <a:ext uri="{FF2B5EF4-FFF2-40B4-BE49-F238E27FC236}">
                <a16:creationId xmlns:a16="http://schemas.microsoft.com/office/drawing/2014/main" id="{45CB55C4-DA74-192C-86FB-DEBF782647EF}"/>
              </a:ext>
            </a:extLst>
          </p:cNvPr>
          <p:cNvSpPr txBox="1">
            <a:spLocks/>
          </p:cNvSpPr>
          <p:nvPr/>
        </p:nvSpPr>
        <p:spPr>
          <a:xfrm>
            <a:off x="1248754" y="4014863"/>
            <a:ext cx="1450656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感知分辨率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ABB737-863A-9E67-A56D-7B85EE3E0B2D}"/>
              </a:ext>
            </a:extLst>
          </p:cNvPr>
          <p:cNvSpPr/>
          <p:nvPr/>
        </p:nvSpPr>
        <p:spPr>
          <a:xfrm>
            <a:off x="589149" y="1612167"/>
            <a:ext cx="271463" cy="21731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196750-5491-9652-4BAC-EF06E9F0768E}"/>
              </a:ext>
            </a:extLst>
          </p:cNvPr>
          <p:cNvSpPr/>
          <p:nvPr/>
        </p:nvSpPr>
        <p:spPr>
          <a:xfrm>
            <a:off x="860612" y="1612167"/>
            <a:ext cx="552552" cy="21731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29BD14-98DC-12AC-680A-0FFFF675E1D7}"/>
              </a:ext>
            </a:extLst>
          </p:cNvPr>
          <p:cNvSpPr/>
          <p:nvPr/>
        </p:nvSpPr>
        <p:spPr>
          <a:xfrm>
            <a:off x="1421530" y="1612167"/>
            <a:ext cx="964712" cy="21731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8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2465B671-1243-898E-42A8-3715F8634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DA342D49-1B46-4768-1ECB-368033853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谱面生成算法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轨道选择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1A68D1-A7C8-0DE0-67A3-4F7FC3CF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04646"/>
            <a:ext cx="6928193" cy="11062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4DBA1E-0C09-63FB-413B-12C998C9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958834"/>
            <a:ext cx="4292086" cy="1562911"/>
          </a:xfrm>
          <a:prstGeom prst="rect">
            <a:avLst/>
          </a:prstGeom>
        </p:spPr>
      </p:pic>
      <p:sp>
        <p:nvSpPr>
          <p:cNvPr id="9" name="Google Shape;647;p52">
            <a:extLst>
              <a:ext uri="{FF2B5EF4-FFF2-40B4-BE49-F238E27FC236}">
                <a16:creationId xmlns:a16="http://schemas.microsoft.com/office/drawing/2014/main" id="{D18FF1C0-CC11-E96D-7FBF-1EE9CF14D947}"/>
              </a:ext>
            </a:extLst>
          </p:cNvPr>
          <p:cNvSpPr txBox="1">
            <a:spLocks/>
          </p:cNvSpPr>
          <p:nvPr/>
        </p:nvSpPr>
        <p:spPr>
          <a:xfrm>
            <a:off x="720000" y="1087837"/>
            <a:ext cx="2458396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计算比例最大的频带</a:t>
            </a:r>
          </a:p>
        </p:txBody>
      </p:sp>
      <p:sp>
        <p:nvSpPr>
          <p:cNvPr id="10" name="Google Shape;647;p52">
            <a:extLst>
              <a:ext uri="{FF2B5EF4-FFF2-40B4-BE49-F238E27FC236}">
                <a16:creationId xmlns:a16="http://schemas.microsoft.com/office/drawing/2014/main" id="{3EFFF853-9FB2-0CEC-7F34-F912E14A830A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4292086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与上次频带相同时轨道相同，不同时随即更换轨道</a:t>
            </a:r>
          </a:p>
        </p:txBody>
      </p:sp>
      <p:sp>
        <p:nvSpPr>
          <p:cNvPr id="11" name="Google Shape;647;p52">
            <a:extLst>
              <a:ext uri="{FF2B5EF4-FFF2-40B4-BE49-F238E27FC236}">
                <a16:creationId xmlns:a16="http://schemas.microsoft.com/office/drawing/2014/main" id="{528E98C7-65E2-445A-7152-26F8F367E246}"/>
              </a:ext>
            </a:extLst>
          </p:cNvPr>
          <p:cNvSpPr txBox="1">
            <a:spLocks/>
          </p:cNvSpPr>
          <p:nvPr/>
        </p:nvSpPr>
        <p:spPr>
          <a:xfrm>
            <a:off x="6562732" y="4509728"/>
            <a:ext cx="873273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不随机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2F37AF-7586-8EB3-90F9-BC36E356A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578" y="2958834"/>
            <a:ext cx="2707582" cy="15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69C9D84-2D83-5518-BFA1-ED436D3B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A380AFF1-422A-248C-8E11-B750558A6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谱面生成算法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场景切换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B6E8ED-0526-0584-B7E1-F5C30229EAB5}"/>
              </a:ext>
            </a:extLst>
          </p:cNvPr>
          <p:cNvSpPr/>
          <p:nvPr/>
        </p:nvSpPr>
        <p:spPr>
          <a:xfrm>
            <a:off x="977967" y="1364267"/>
            <a:ext cx="7188064" cy="1173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E69B34-FB62-FE82-7ED6-9AA367E4DC8D}"/>
              </a:ext>
            </a:extLst>
          </p:cNvPr>
          <p:cNvSpPr/>
          <p:nvPr/>
        </p:nvSpPr>
        <p:spPr>
          <a:xfrm>
            <a:off x="3636410" y="1364266"/>
            <a:ext cx="891581" cy="1173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8CF892-682D-485C-210E-9263D2691394}"/>
              </a:ext>
            </a:extLst>
          </p:cNvPr>
          <p:cNvSpPr/>
          <p:nvPr/>
        </p:nvSpPr>
        <p:spPr>
          <a:xfrm>
            <a:off x="3360135" y="1364267"/>
            <a:ext cx="141805" cy="1173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199386-2137-9EEB-AA60-E3B0BE334414}"/>
              </a:ext>
            </a:extLst>
          </p:cNvPr>
          <p:cNvSpPr/>
          <p:nvPr/>
        </p:nvSpPr>
        <p:spPr>
          <a:xfrm>
            <a:off x="3501940" y="1364267"/>
            <a:ext cx="141805" cy="1173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0000F3-2EE5-34BB-4069-19B57C6008D2}"/>
              </a:ext>
            </a:extLst>
          </p:cNvPr>
          <p:cNvCxnSpPr/>
          <p:nvPr/>
        </p:nvCxnSpPr>
        <p:spPr>
          <a:xfrm flipV="1">
            <a:off x="4078940" y="1466440"/>
            <a:ext cx="0" cy="30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88F6B8B-FA09-E0E8-C981-809FF0501475}"/>
              </a:ext>
            </a:extLst>
          </p:cNvPr>
          <p:cNvSpPr/>
          <p:nvPr/>
        </p:nvSpPr>
        <p:spPr>
          <a:xfrm>
            <a:off x="1437613" y="1364265"/>
            <a:ext cx="1921707" cy="1173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Google Shape;647;p52">
            <a:extLst>
              <a:ext uri="{FF2B5EF4-FFF2-40B4-BE49-F238E27FC236}">
                <a16:creationId xmlns:a16="http://schemas.microsoft.com/office/drawing/2014/main" id="{C196CE45-A8AA-EDEF-1E25-3DD851CB514E}"/>
              </a:ext>
            </a:extLst>
          </p:cNvPr>
          <p:cNvSpPr txBox="1">
            <a:spLocks/>
          </p:cNvSpPr>
          <p:nvPr/>
        </p:nvSpPr>
        <p:spPr>
          <a:xfrm>
            <a:off x="2242271" y="1366712"/>
            <a:ext cx="667006" cy="26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sz="800" dirty="0"/>
              <a:t>历史能量</a:t>
            </a:r>
          </a:p>
        </p:txBody>
      </p:sp>
      <p:sp>
        <p:nvSpPr>
          <p:cNvPr id="15" name="Google Shape;647;p52">
            <a:extLst>
              <a:ext uri="{FF2B5EF4-FFF2-40B4-BE49-F238E27FC236}">
                <a16:creationId xmlns:a16="http://schemas.microsoft.com/office/drawing/2014/main" id="{F2F253D8-1995-C283-A9C9-E887AEA67CEE}"/>
              </a:ext>
            </a:extLst>
          </p:cNvPr>
          <p:cNvSpPr txBox="1">
            <a:spLocks/>
          </p:cNvSpPr>
          <p:nvPr/>
        </p:nvSpPr>
        <p:spPr>
          <a:xfrm>
            <a:off x="3820593" y="1693694"/>
            <a:ext cx="516694" cy="26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sz="800" dirty="0"/>
              <a:t>切换点</a:t>
            </a:r>
          </a:p>
        </p:txBody>
      </p:sp>
      <p:sp>
        <p:nvSpPr>
          <p:cNvPr id="16" name="Google Shape;647;p52">
            <a:extLst>
              <a:ext uri="{FF2B5EF4-FFF2-40B4-BE49-F238E27FC236}">
                <a16:creationId xmlns:a16="http://schemas.microsoft.com/office/drawing/2014/main" id="{89F2E506-5E63-CA36-4B4A-B7A4B5A690D5}"/>
              </a:ext>
            </a:extLst>
          </p:cNvPr>
          <p:cNvSpPr txBox="1">
            <a:spLocks/>
          </p:cNvSpPr>
          <p:nvPr/>
        </p:nvSpPr>
        <p:spPr>
          <a:xfrm>
            <a:off x="980691" y="2487394"/>
            <a:ext cx="4906033" cy="185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indent="-304800"/>
            <a:r>
              <a:rPr lang="zh-CN" altLang="en-US" dirty="0"/>
              <a:t>增加</a:t>
            </a:r>
            <a:r>
              <a:rPr lang="en-US" altLang="zh-CN" dirty="0" err="1"/>
              <a:t>WindowSize</a:t>
            </a:r>
            <a:endParaRPr lang="zh-CN" altLang="en-US" dirty="0"/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增加</a:t>
            </a:r>
            <a:r>
              <a:rPr lang="en-US" altLang="zh-CN" dirty="0" err="1"/>
              <a:t>HistorySize</a:t>
            </a:r>
            <a:endParaRPr lang="en-US" altLang="zh-CN" dirty="0"/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增加</a:t>
            </a:r>
            <a:r>
              <a:rPr lang="en-US" altLang="zh-CN" dirty="0"/>
              <a:t>Interval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5D9DF6-B4A2-EE9B-1F13-5DEC88F0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7" y="2174706"/>
            <a:ext cx="4109640" cy="22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4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B93A76C7-39C4-9F27-9B7C-D8E7C865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FBFBD91F-6058-5050-6154-E341D8559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场景生成框架</a:t>
            </a:r>
            <a:endParaRPr dirty="0"/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8BF44DDE-0DDF-8E5C-D777-1DF1383C8F2B}"/>
              </a:ext>
            </a:extLst>
          </p:cNvPr>
          <p:cNvCxnSpPr/>
          <p:nvPr/>
        </p:nvCxnSpPr>
        <p:spPr>
          <a:xfrm rot="16200000" flipH="1">
            <a:off x="1065985" y="2757870"/>
            <a:ext cx="1907037" cy="1046426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连接符: 曲线 3">
            <a:extLst>
              <a:ext uri="{FF2B5EF4-FFF2-40B4-BE49-F238E27FC236}">
                <a16:creationId xmlns:a16="http://schemas.microsoft.com/office/drawing/2014/main" id="{1DCB5E4D-212B-8E71-AE4A-CDB33DF211A0}"/>
              </a:ext>
            </a:extLst>
          </p:cNvPr>
          <p:cNvCxnSpPr/>
          <p:nvPr/>
        </p:nvCxnSpPr>
        <p:spPr>
          <a:xfrm rot="16200000" flipH="1">
            <a:off x="690282" y="2866263"/>
            <a:ext cx="1907037" cy="1046426"/>
          </a:xfrm>
          <a:prstGeom prst="curvedConnector3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C58D3776-5468-992B-048D-804999B87DF3}"/>
              </a:ext>
            </a:extLst>
          </p:cNvPr>
          <p:cNvCxnSpPr/>
          <p:nvPr/>
        </p:nvCxnSpPr>
        <p:spPr>
          <a:xfrm rot="16200000" flipH="1">
            <a:off x="1441688" y="2649478"/>
            <a:ext cx="1907037" cy="1046426"/>
          </a:xfrm>
          <a:prstGeom prst="curvedConnector3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F41B540-BBF6-7C36-22A4-8A62498A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213" y="2051439"/>
            <a:ext cx="2279332" cy="2242503"/>
          </a:xfrm>
          <a:prstGeom prst="rect">
            <a:avLst/>
          </a:prstGeom>
        </p:spPr>
      </p:pic>
      <p:sp>
        <p:nvSpPr>
          <p:cNvPr id="10" name="Google Shape;647;p52">
            <a:extLst>
              <a:ext uri="{FF2B5EF4-FFF2-40B4-BE49-F238E27FC236}">
                <a16:creationId xmlns:a16="http://schemas.microsoft.com/office/drawing/2014/main" id="{49084C90-9F27-4965-8585-54C7AE4318FF}"/>
              </a:ext>
            </a:extLst>
          </p:cNvPr>
          <p:cNvSpPr txBox="1">
            <a:spLocks/>
          </p:cNvSpPr>
          <p:nvPr/>
        </p:nvSpPr>
        <p:spPr>
          <a:xfrm>
            <a:off x="720000" y="1317816"/>
            <a:ext cx="2966939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生成中间道路曲线，两边放置物体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101D1B-4730-1CBB-7553-904C8D1C4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35" y="636270"/>
            <a:ext cx="1619417" cy="20902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9B50C5-54AD-4A10-E265-A27FA092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35" y="3048606"/>
            <a:ext cx="1783870" cy="1512412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132D227-9D71-4E3C-55BE-EF29B4560787}"/>
              </a:ext>
            </a:extLst>
          </p:cNvPr>
          <p:cNvCxnSpPr>
            <a:endCxn id="12" idx="1"/>
          </p:cNvCxnSpPr>
          <p:nvPr/>
        </p:nvCxnSpPr>
        <p:spPr>
          <a:xfrm flipV="1">
            <a:off x="5149001" y="1681383"/>
            <a:ext cx="1573734" cy="1096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23BDB7A-A091-662B-649B-5F739ACD711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080602" y="3804812"/>
            <a:ext cx="1642133" cy="321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70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4D358ADE-3CFC-AC44-2C57-DAD3C212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9C9E476F-A483-8E4C-DFFF-E9F804CA0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曲线生成</a:t>
            </a:r>
            <a:endParaRPr dirty="0"/>
          </a:p>
        </p:txBody>
      </p:sp>
      <p:pic>
        <p:nvPicPr>
          <p:cNvPr id="6146" name="Picture 2" descr="贝塞尔曲线- 维基百科，自由的百科全书">
            <a:extLst>
              <a:ext uri="{FF2B5EF4-FFF2-40B4-BE49-F238E27FC236}">
                <a16:creationId xmlns:a16="http://schemas.microsoft.com/office/drawing/2014/main" id="{2DF359DB-66B2-1294-82D0-79A3662E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72" y="59333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20;p51">
            <a:extLst>
              <a:ext uri="{FF2B5EF4-FFF2-40B4-BE49-F238E27FC236}">
                <a16:creationId xmlns:a16="http://schemas.microsoft.com/office/drawing/2014/main" id="{ACB1033E-85D1-C231-FFD5-9157A8B63ACB}"/>
              </a:ext>
            </a:extLst>
          </p:cNvPr>
          <p:cNvSpPr txBox="1"/>
          <p:nvPr/>
        </p:nvSpPr>
        <p:spPr>
          <a:xfrm>
            <a:off x="2933451" y="1739971"/>
            <a:ext cx="116555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曲线连接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" name="Google Shape;621;p51">
            <a:extLst>
              <a:ext uri="{FF2B5EF4-FFF2-40B4-BE49-F238E27FC236}">
                <a16:creationId xmlns:a16="http://schemas.microsoft.com/office/drawing/2014/main" id="{FA83CD62-7338-87AD-AB93-98700CDEB523}"/>
              </a:ext>
            </a:extLst>
          </p:cNvPr>
          <p:cNvSpPr txBox="1"/>
          <p:nvPr/>
        </p:nvSpPr>
        <p:spPr>
          <a:xfrm>
            <a:off x="2929503" y="2584188"/>
            <a:ext cx="333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曲线斜率连接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——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相机画面连续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" name="Google Shape;622;p51">
            <a:extLst>
              <a:ext uri="{FF2B5EF4-FFF2-40B4-BE49-F238E27FC236}">
                <a16:creationId xmlns:a16="http://schemas.microsoft.com/office/drawing/2014/main" id="{F42464D5-AE68-719D-B8B1-01176E945905}"/>
              </a:ext>
            </a:extLst>
          </p:cNvPr>
          <p:cNvSpPr txBox="1"/>
          <p:nvPr/>
        </p:nvSpPr>
        <p:spPr>
          <a:xfrm>
            <a:off x="2929500" y="3431104"/>
            <a:ext cx="3332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曲线曲率连接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——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相机视角匀速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" name="Google Shape;625;p51">
            <a:extLst>
              <a:ext uri="{FF2B5EF4-FFF2-40B4-BE49-F238E27FC236}">
                <a16:creationId xmlns:a16="http://schemas.microsoft.com/office/drawing/2014/main" id="{38804E24-9665-1DAD-7B9E-25996337AF22}"/>
              </a:ext>
            </a:extLst>
          </p:cNvPr>
          <p:cNvSpPr txBox="1"/>
          <p:nvPr/>
        </p:nvSpPr>
        <p:spPr>
          <a:xfrm>
            <a:off x="720000" y="185486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C0</a:t>
            </a: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连续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3" name="Google Shape;626;p51">
            <a:extLst>
              <a:ext uri="{FF2B5EF4-FFF2-40B4-BE49-F238E27FC236}">
                <a16:creationId xmlns:a16="http://schemas.microsoft.com/office/drawing/2014/main" id="{4224B772-732B-2CA0-81DF-E917FC201750}"/>
              </a:ext>
            </a:extLst>
          </p:cNvPr>
          <p:cNvSpPr txBox="1"/>
          <p:nvPr/>
        </p:nvSpPr>
        <p:spPr>
          <a:xfrm>
            <a:off x="720000" y="2698584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C1</a:t>
            </a: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连续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5" name="Google Shape;627;p51">
            <a:extLst>
              <a:ext uri="{FF2B5EF4-FFF2-40B4-BE49-F238E27FC236}">
                <a16:creationId xmlns:a16="http://schemas.microsoft.com/office/drawing/2014/main" id="{1DD9547C-35D7-CDA9-C6F3-2A293515A21C}"/>
              </a:ext>
            </a:extLst>
          </p:cNvPr>
          <p:cNvSpPr txBox="1"/>
          <p:nvPr/>
        </p:nvSpPr>
        <p:spPr>
          <a:xfrm>
            <a:off x="720000" y="354229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C2</a:t>
            </a: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连续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CD957F-4110-2FE4-9849-7F397AC3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72" y="2391518"/>
            <a:ext cx="3081282" cy="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A21519DC-6207-CCA4-DB77-377F6CE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450152CE-D7BB-B450-1A05-669D7E423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——C2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曲线生成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01D761-3C9D-BB80-13B7-19CC2A7B26F2}"/>
                  </a:ext>
                </a:extLst>
              </p:cNvPr>
              <p:cNvSpPr txBox="1"/>
              <p:nvPr/>
            </p:nvSpPr>
            <p:spPr>
              <a:xfrm>
                <a:off x="774388" y="1660100"/>
                <a:ext cx="4536578" cy="220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01D761-3C9D-BB80-13B7-19CC2A7B2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8" y="1660100"/>
                <a:ext cx="4536578" cy="220573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74F0AA-3E99-6AFA-0A6B-B8853E6A0AB0}"/>
                  </a:ext>
                </a:extLst>
              </p:cNvPr>
              <p:cNvSpPr txBox="1"/>
              <p:nvPr/>
            </p:nvSpPr>
            <p:spPr>
              <a:xfrm>
                <a:off x="805574" y="2107121"/>
                <a:ext cx="64105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74F0AA-3E99-6AFA-0A6B-B8853E6A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4" y="2107121"/>
                <a:ext cx="6410579" cy="215444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36CCAF-5557-FE12-B8CD-A8A230C2ED0F}"/>
                  </a:ext>
                </a:extLst>
              </p:cNvPr>
              <p:cNvSpPr txBox="1"/>
              <p:nvPr/>
            </p:nvSpPr>
            <p:spPr>
              <a:xfrm>
                <a:off x="774388" y="2549013"/>
                <a:ext cx="566243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36CCAF-5557-FE12-B8CD-A8A230C2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8" y="2549013"/>
                <a:ext cx="5662436" cy="215444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BBF38E-DB28-13E2-02AE-35848FBD6AE6}"/>
                  </a:ext>
                </a:extLst>
              </p:cNvPr>
              <p:cNvSpPr txBox="1"/>
              <p:nvPr/>
            </p:nvSpPr>
            <p:spPr>
              <a:xfrm>
                <a:off x="774388" y="2990905"/>
                <a:ext cx="141316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′′(0)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BBF38E-DB28-13E2-02AE-35848FBD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8" y="2990905"/>
                <a:ext cx="1413165" cy="215444"/>
              </a:xfrm>
              <a:prstGeom prst="rect">
                <a:avLst/>
              </a:prstGeom>
              <a:blipFill>
                <a:blip r:embed="rId6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8BB8DC-CC9F-1A76-71DB-01544B1E7CDC}"/>
                  </a:ext>
                </a:extLst>
              </p:cNvPr>
              <p:cNvSpPr txBox="1"/>
              <p:nvPr/>
            </p:nvSpPr>
            <p:spPr>
              <a:xfrm>
                <a:off x="720000" y="3432797"/>
                <a:ext cx="32908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8BB8DC-CC9F-1A76-71DB-01544B1E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3432797"/>
                <a:ext cx="3290864" cy="215444"/>
              </a:xfrm>
              <a:prstGeom prst="rect">
                <a:avLst/>
              </a:prstGeom>
              <a:blipFill>
                <a:blip r:embed="rId7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72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D2FD9EDD-B0C9-389F-DB46-82EF893C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0FA1C99F-3EB9-65ED-C690-1A3C6748A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匀速曲线</a:t>
            </a:r>
            <a:endParaRPr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63EEE35-B2CB-80E2-AEF9-FEA289DF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90" y="1489456"/>
            <a:ext cx="2561411" cy="1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20;p51">
            <a:extLst>
              <a:ext uri="{FF2B5EF4-FFF2-40B4-BE49-F238E27FC236}">
                <a16:creationId xmlns:a16="http://schemas.microsoft.com/office/drawing/2014/main" id="{A60A7672-7412-4B83-BA58-F0FB46902CA3}"/>
              </a:ext>
            </a:extLst>
          </p:cNvPr>
          <p:cNvSpPr txBox="1"/>
          <p:nvPr/>
        </p:nvSpPr>
        <p:spPr>
          <a:xfrm>
            <a:off x="6136296" y="3605188"/>
            <a:ext cx="1902600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相机和音符时快时慢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B172964-7F7F-4C23-32F9-257E4AA7EB2A}"/>
              </a:ext>
            </a:extLst>
          </p:cNvPr>
          <p:cNvCxnSpPr>
            <a:cxnSpLocks/>
            <a:stCxn id="10242" idx="2"/>
            <a:endCxn id="2" idx="0"/>
          </p:cNvCxnSpPr>
          <p:nvPr/>
        </p:nvCxnSpPr>
        <p:spPr>
          <a:xfrm>
            <a:off x="7087596" y="3133456"/>
            <a:ext cx="0" cy="47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0068D2F-D717-161A-0EDD-B91BE4E656D8}"/>
                  </a:ext>
                </a:extLst>
              </p:cNvPr>
              <p:cNvSpPr txBox="1"/>
              <p:nvPr/>
            </p:nvSpPr>
            <p:spPr>
              <a:xfrm>
                <a:off x="6868592" y="1174470"/>
                <a:ext cx="4380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0068D2F-D717-161A-0EDD-B91BE4E65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92" y="1174470"/>
                <a:ext cx="438005" cy="215444"/>
              </a:xfrm>
              <a:prstGeom prst="rect">
                <a:avLst/>
              </a:prstGeom>
              <a:blipFill>
                <a:blip r:embed="rId4"/>
                <a:stretch>
                  <a:fillRect l="-8333" r="-1389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6" name="Picture 6">
            <a:extLst>
              <a:ext uri="{FF2B5EF4-FFF2-40B4-BE49-F238E27FC236}">
                <a16:creationId xmlns:a16="http://schemas.microsoft.com/office/drawing/2014/main" id="{6254B049-6F64-3AD9-BA35-055383058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3" y="1582363"/>
            <a:ext cx="3774956" cy="3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647;p52">
            <a:extLst>
              <a:ext uri="{FF2B5EF4-FFF2-40B4-BE49-F238E27FC236}">
                <a16:creationId xmlns:a16="http://schemas.microsoft.com/office/drawing/2014/main" id="{C828534B-3A70-D339-4D92-4349A0E5EC1F}"/>
              </a:ext>
            </a:extLst>
          </p:cNvPr>
          <p:cNvSpPr txBox="1">
            <a:spLocks/>
          </p:cNvSpPr>
          <p:nvPr/>
        </p:nvSpPr>
        <p:spPr>
          <a:xfrm>
            <a:off x="720000" y="2350480"/>
            <a:ext cx="4906033" cy="185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indent="-304800"/>
            <a:r>
              <a:rPr lang="zh-CN" altLang="en-US" dirty="0"/>
              <a:t>首先根据曲线长度</a:t>
            </a:r>
            <a:r>
              <a:rPr lang="en-US" altLang="zh-CN" dirty="0"/>
              <a:t>s</a:t>
            </a:r>
            <a:r>
              <a:rPr lang="zh-CN" altLang="en-US" dirty="0"/>
              <a:t>查找当前距离是哪段曲线，曲线长度计算采用</a:t>
            </a:r>
            <a:r>
              <a:rPr lang="en-US" altLang="zh-CN" dirty="0"/>
              <a:t>Gauss-Legendre</a:t>
            </a:r>
            <a:r>
              <a:rPr lang="zh-CN" altLang="en-US" dirty="0"/>
              <a:t>有起伏和高潮部分求积公式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采用牛顿迭代法计算当前曲线参数</a:t>
            </a:r>
            <a:r>
              <a:rPr lang="en-US" altLang="zh-CN" dirty="0"/>
              <a:t>t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用曲线参数</a:t>
            </a:r>
            <a:r>
              <a:rPr lang="en-US" altLang="zh-CN" dirty="0"/>
              <a:t>t</a:t>
            </a:r>
            <a:r>
              <a:rPr lang="zh-CN" altLang="en-US" dirty="0"/>
              <a:t>得到采样位置</a:t>
            </a:r>
          </a:p>
        </p:txBody>
      </p:sp>
    </p:spTree>
    <p:extLst>
      <p:ext uri="{BB962C8B-B14F-4D97-AF65-F5344CB8AC3E}">
        <p14:creationId xmlns:p14="http://schemas.microsoft.com/office/powerpoint/2010/main" val="778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</p:cNvCxnSpPr>
          <p:nvPr/>
        </p:nvCxnSpPr>
        <p:spPr>
          <a:xfrm flipH="1">
            <a:off x="-200483" y="3272892"/>
            <a:ext cx="496622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cxnSpLocks/>
            <a:stCxn id="307" idx="3"/>
          </p:cNvCxnSpPr>
          <p:nvPr/>
        </p:nvCxnSpPr>
        <p:spPr>
          <a:xfrm>
            <a:off x="2541963" y="1614967"/>
            <a:ext cx="7227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2176263" y="1432117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4765738" y="3090042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4784963" y="1432117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2176263" y="3091852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2045363" y="198066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MiSans" panose="02010600030101010101" charset="-122"/>
              </a:rPr>
              <a:t>项目概述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MiSans" panose="02010600030101010101" charset="-122"/>
            </a:endParaRPr>
          </a:p>
        </p:txBody>
      </p:sp>
      <p:sp>
        <p:nvSpPr>
          <p:cNvPr id="8" name="Google Shape;319;p35">
            <a:extLst>
              <a:ext uri="{FF2B5EF4-FFF2-40B4-BE49-F238E27FC236}">
                <a16:creationId xmlns:a16="http://schemas.microsoft.com/office/drawing/2014/main" id="{776E10E6-AF7B-EF1E-2FD4-BA4DF07267D5}"/>
              </a:ext>
            </a:extLst>
          </p:cNvPr>
          <p:cNvSpPr txBox="1">
            <a:spLocks/>
          </p:cNvSpPr>
          <p:nvPr/>
        </p:nvSpPr>
        <p:spPr>
          <a:xfrm>
            <a:off x="4784963" y="198225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MiSans" panose="02010600030101010101" charset="-122"/>
              </a:rPr>
              <a:t>关键技术点</a:t>
            </a:r>
          </a:p>
        </p:txBody>
      </p:sp>
      <p:sp>
        <p:nvSpPr>
          <p:cNvPr id="9" name="Google Shape;319;p35">
            <a:extLst>
              <a:ext uri="{FF2B5EF4-FFF2-40B4-BE49-F238E27FC236}">
                <a16:creationId xmlns:a16="http://schemas.microsoft.com/office/drawing/2014/main" id="{D225C557-DF24-5993-BA5D-507B8470A284}"/>
              </a:ext>
            </a:extLst>
          </p:cNvPr>
          <p:cNvSpPr txBox="1">
            <a:spLocks/>
          </p:cNvSpPr>
          <p:nvPr/>
        </p:nvSpPr>
        <p:spPr>
          <a:xfrm>
            <a:off x="2176263" y="3638591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MiSans" panose="02010600030101010101" charset="-122"/>
              </a:rPr>
              <a:t>性能优化</a:t>
            </a:r>
          </a:p>
        </p:txBody>
      </p:sp>
      <p:sp>
        <p:nvSpPr>
          <p:cNvPr id="14" name="Google Shape;319;p35">
            <a:extLst>
              <a:ext uri="{FF2B5EF4-FFF2-40B4-BE49-F238E27FC236}">
                <a16:creationId xmlns:a16="http://schemas.microsoft.com/office/drawing/2014/main" id="{A789FD1A-428B-C6E0-04D1-05395FE30474}"/>
              </a:ext>
            </a:extLst>
          </p:cNvPr>
          <p:cNvSpPr txBox="1">
            <a:spLocks/>
          </p:cNvSpPr>
          <p:nvPr/>
        </p:nvSpPr>
        <p:spPr>
          <a:xfrm>
            <a:off x="4765738" y="3638591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MiSans" panose="02010600030101010101" charset="-122"/>
              </a:rPr>
              <a:t>项目组实习展示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744273C8-EAF9-5A37-AAA2-0AB05376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1A4BCF3-33F1-4202-3566-43F5CC46C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道路生成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77079-212C-8AC0-84EA-ADBB0491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66" y="1525631"/>
            <a:ext cx="3052675" cy="2788110"/>
          </a:xfrm>
          <a:prstGeom prst="rect">
            <a:avLst/>
          </a:prstGeom>
        </p:spPr>
      </p:pic>
      <p:sp>
        <p:nvSpPr>
          <p:cNvPr id="7" name="Google Shape;647;p52">
            <a:extLst>
              <a:ext uri="{FF2B5EF4-FFF2-40B4-BE49-F238E27FC236}">
                <a16:creationId xmlns:a16="http://schemas.microsoft.com/office/drawing/2014/main" id="{C2C67A12-9E9D-4F61-E456-19C94A66ECF0}"/>
              </a:ext>
            </a:extLst>
          </p:cNvPr>
          <p:cNvSpPr txBox="1">
            <a:spLocks/>
          </p:cNvSpPr>
          <p:nvPr/>
        </p:nvSpPr>
        <p:spPr>
          <a:xfrm>
            <a:off x="4531359" y="2282023"/>
            <a:ext cx="3258156" cy="185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indent="-304800"/>
            <a:r>
              <a:rPr lang="zh-CN" altLang="en-US" dirty="0"/>
              <a:t>队列管理顶点位置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更新顶点时重建</a:t>
            </a:r>
            <a:r>
              <a:rPr lang="en-US" altLang="zh-CN" dirty="0"/>
              <a:t>Mesh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762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E9DAA6A-CE06-8CDF-F573-8F554751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AA6882C3-CD6A-CF63-BC06-8986DCD0E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等距曲线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5E9EE-538B-0146-F58A-261C0499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77" y="474568"/>
            <a:ext cx="2830024" cy="1928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EBEA98-0A73-8BA6-93ED-2E2F6BA1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481" y="1549324"/>
            <a:ext cx="2212989" cy="856300"/>
          </a:xfrm>
          <a:prstGeom prst="rect">
            <a:avLst/>
          </a:prstGeom>
        </p:spPr>
      </p:pic>
      <p:sp>
        <p:nvSpPr>
          <p:cNvPr id="11" name="Google Shape;620;p51">
            <a:extLst>
              <a:ext uri="{FF2B5EF4-FFF2-40B4-BE49-F238E27FC236}">
                <a16:creationId xmlns:a16="http://schemas.microsoft.com/office/drawing/2014/main" id="{AA6EE17D-5211-8483-FE09-EE504898A014}"/>
              </a:ext>
            </a:extLst>
          </p:cNvPr>
          <p:cNvSpPr txBox="1"/>
          <p:nvPr/>
        </p:nvSpPr>
        <p:spPr>
          <a:xfrm>
            <a:off x="720000" y="1760564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/>
              <a:t>Tiller and Hanson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A7AD03-C222-7120-24BA-67672FE1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78" y="2731871"/>
            <a:ext cx="2830024" cy="188809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66B5714-1845-D53F-A31B-F4593BDF0DC7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6960089" y="2402672"/>
            <a:ext cx="1" cy="32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47;p52">
            <a:extLst>
              <a:ext uri="{FF2B5EF4-FFF2-40B4-BE49-F238E27FC236}">
                <a16:creationId xmlns:a16="http://schemas.microsoft.com/office/drawing/2014/main" id="{2CB40489-B608-8224-7B83-57410D96551F}"/>
              </a:ext>
            </a:extLst>
          </p:cNvPr>
          <p:cNvSpPr txBox="1">
            <a:spLocks/>
          </p:cNvSpPr>
          <p:nvPr/>
        </p:nvSpPr>
        <p:spPr>
          <a:xfrm>
            <a:off x="519517" y="2767379"/>
            <a:ext cx="4906033" cy="185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indent="-304800"/>
            <a:r>
              <a:rPr lang="zh-CN" altLang="en-US" dirty="0"/>
              <a:t>偏移首尾控制点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中间控制点偏移两次，方向与竖直方向垂直</a:t>
            </a:r>
            <a:endParaRPr lang="en-US" altLang="zh-CN" dirty="0"/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首尾直线与偏移平面相交得到新控制点</a:t>
            </a:r>
          </a:p>
        </p:txBody>
      </p:sp>
    </p:spTree>
    <p:extLst>
      <p:ext uri="{BB962C8B-B14F-4D97-AF65-F5344CB8AC3E}">
        <p14:creationId xmlns:p14="http://schemas.microsoft.com/office/powerpoint/2010/main" val="261773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3ADD254B-03B9-8F04-E720-40BFDE7E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9317F87E-20B2-6C95-2FFB-248EE0BE5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物体放置</a:t>
            </a:r>
            <a:endParaRPr dirty="0"/>
          </a:p>
        </p:txBody>
      </p:sp>
      <p:sp>
        <p:nvSpPr>
          <p:cNvPr id="506" name="Google Shape;506;p46">
            <a:extLst>
              <a:ext uri="{FF2B5EF4-FFF2-40B4-BE49-F238E27FC236}">
                <a16:creationId xmlns:a16="http://schemas.microsoft.com/office/drawing/2014/main" id="{8F3D4821-407C-8174-91A8-5407FC7C44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俄罗斯轮盘赌算法</a:t>
            </a:r>
            <a:endParaRPr lang="en-US" altLang="zh-C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放置概率</a:t>
            </a:r>
            <a:endParaRPr dirty="0"/>
          </a:p>
        </p:txBody>
      </p:sp>
      <p:sp>
        <p:nvSpPr>
          <p:cNvPr id="507" name="Google Shape;507;p46">
            <a:extLst>
              <a:ext uri="{FF2B5EF4-FFF2-40B4-BE49-F238E27FC236}">
                <a16:creationId xmlns:a16="http://schemas.microsoft.com/office/drawing/2014/main" id="{E815901E-B3C6-5C9B-B83F-411EF59814F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地块高度图</a:t>
            </a:r>
            <a:endParaRPr lang="en-US" altLang="zh-CN" dirty="0"/>
          </a:p>
          <a:p>
            <a:pPr marL="0" lvl="0" indent="0"/>
            <a:r>
              <a:rPr lang="zh-CN" altLang="en-US" dirty="0"/>
              <a:t>采用</a:t>
            </a:r>
            <a:r>
              <a:rPr lang="en-US" altLang="zh-CN" dirty="0"/>
              <a:t>Shader</a:t>
            </a:r>
            <a:r>
              <a:rPr lang="zh-CN" altLang="en-US" dirty="0"/>
              <a:t>和正交相机生成</a:t>
            </a:r>
            <a:endParaRPr dirty="0"/>
          </a:p>
        </p:txBody>
      </p:sp>
      <p:sp>
        <p:nvSpPr>
          <p:cNvPr id="508" name="Google Shape;508;p46">
            <a:extLst>
              <a:ext uri="{FF2B5EF4-FFF2-40B4-BE49-F238E27FC236}">
                <a16:creationId xmlns:a16="http://schemas.microsoft.com/office/drawing/2014/main" id="{496515BA-744D-6C04-694B-6604A9BFF57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62135" y="2514225"/>
            <a:ext cx="2364579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/>
              <a:t>柏林噪声</a:t>
            </a:r>
            <a:endParaRPr lang="en-US" altLang="zh-CN" dirty="0"/>
          </a:p>
          <a:p>
            <a:pPr marL="0" lvl="0" indent="0"/>
            <a:r>
              <a:rPr lang="zh-CN" altLang="en-US" dirty="0"/>
              <a:t>低频噪声控制可生成区域，高频噪声控制不可生成区域</a:t>
            </a:r>
            <a:endParaRPr dirty="0"/>
          </a:p>
        </p:txBody>
      </p:sp>
      <p:sp>
        <p:nvSpPr>
          <p:cNvPr id="509" name="Google Shape;509;p46">
            <a:extLst>
              <a:ext uri="{FF2B5EF4-FFF2-40B4-BE49-F238E27FC236}">
                <a16:creationId xmlns:a16="http://schemas.microsoft.com/office/drawing/2014/main" id="{8B561C6C-5A29-AE58-7156-7AC03B59D5D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77801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放置</a:t>
            </a:r>
            <a:endParaRPr b="1" dirty="0"/>
          </a:p>
        </p:txBody>
      </p:sp>
      <p:sp>
        <p:nvSpPr>
          <p:cNvPr id="510" name="Google Shape;510;p46">
            <a:extLst>
              <a:ext uri="{FF2B5EF4-FFF2-40B4-BE49-F238E27FC236}">
                <a16:creationId xmlns:a16="http://schemas.microsoft.com/office/drawing/2014/main" id="{C0DA0D54-65BD-1979-4AE6-507344EDF8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50748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高度</a:t>
            </a:r>
            <a:endParaRPr b="1" dirty="0"/>
          </a:p>
        </p:txBody>
      </p:sp>
      <p:sp>
        <p:nvSpPr>
          <p:cNvPr id="511" name="Google Shape;511;p46">
            <a:extLst>
              <a:ext uri="{FF2B5EF4-FFF2-40B4-BE49-F238E27FC236}">
                <a16:creationId xmlns:a16="http://schemas.microsoft.com/office/drawing/2014/main" id="{91EA90CC-350C-B197-BF4A-BDC0482B171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分布</a:t>
            </a:r>
            <a:endParaRPr b="1" dirty="0"/>
          </a:p>
        </p:txBody>
      </p:sp>
      <p:grpSp>
        <p:nvGrpSpPr>
          <p:cNvPr id="512" name="Google Shape;512;p46">
            <a:extLst>
              <a:ext uri="{FF2B5EF4-FFF2-40B4-BE49-F238E27FC236}">
                <a16:creationId xmlns:a16="http://schemas.microsoft.com/office/drawing/2014/main" id="{F1B6EB5D-BED7-B426-A79A-47654672659A}"/>
              </a:ext>
            </a:extLst>
          </p:cNvPr>
          <p:cNvGrpSpPr/>
          <p:nvPr/>
        </p:nvGrpSpPr>
        <p:grpSpPr>
          <a:xfrm>
            <a:off x="1987939" y="1746050"/>
            <a:ext cx="222225" cy="345000"/>
            <a:chOff x="1063938" y="3093725"/>
            <a:chExt cx="222225" cy="345000"/>
          </a:xfrm>
        </p:grpSpPr>
        <p:sp>
          <p:nvSpPr>
            <p:cNvPr id="513" name="Google Shape;513;p46">
              <a:extLst>
                <a:ext uri="{FF2B5EF4-FFF2-40B4-BE49-F238E27FC236}">
                  <a16:creationId xmlns:a16="http://schemas.microsoft.com/office/drawing/2014/main" id="{54100B26-6CA3-4BA8-94D5-AB33A05EA937}"/>
                </a:ext>
              </a:extLst>
            </p:cNvPr>
            <p:cNvSpPr/>
            <p:nvPr/>
          </p:nvSpPr>
          <p:spPr>
            <a:xfrm>
              <a:off x="1063938" y="3093725"/>
              <a:ext cx="222225" cy="345000"/>
            </a:xfrm>
            <a:custGeom>
              <a:avLst/>
              <a:gdLst/>
              <a:ahLst/>
              <a:cxnLst/>
              <a:rect l="l" t="t" r="r" b="b"/>
              <a:pathLst>
                <a:path w="8889" h="13800" extrusionOk="0">
                  <a:moveTo>
                    <a:pt x="6326" y="595"/>
                  </a:moveTo>
                  <a:lnTo>
                    <a:pt x="6326" y="1282"/>
                  </a:lnTo>
                  <a:cubicBezTo>
                    <a:pt x="6326" y="1538"/>
                    <a:pt x="6110" y="1795"/>
                    <a:pt x="5813" y="1795"/>
                  </a:cubicBezTo>
                  <a:lnTo>
                    <a:pt x="3076" y="1795"/>
                  </a:lnTo>
                  <a:cubicBezTo>
                    <a:pt x="2779" y="1795"/>
                    <a:pt x="2563" y="1538"/>
                    <a:pt x="2563" y="1282"/>
                  </a:cubicBezTo>
                  <a:lnTo>
                    <a:pt x="2563" y="595"/>
                  </a:lnTo>
                  <a:close/>
                  <a:moveTo>
                    <a:pt x="7607" y="595"/>
                  </a:moveTo>
                  <a:cubicBezTo>
                    <a:pt x="7997" y="595"/>
                    <a:pt x="8294" y="893"/>
                    <a:pt x="8294" y="1282"/>
                  </a:cubicBezTo>
                  <a:lnTo>
                    <a:pt x="8294" y="11872"/>
                  </a:lnTo>
                  <a:cubicBezTo>
                    <a:pt x="8294" y="12600"/>
                    <a:pt x="7740" y="13194"/>
                    <a:pt x="7013" y="13194"/>
                  </a:cubicBezTo>
                  <a:lnTo>
                    <a:pt x="1928" y="13194"/>
                  </a:lnTo>
                  <a:cubicBezTo>
                    <a:pt x="1159" y="13194"/>
                    <a:pt x="605" y="12600"/>
                    <a:pt x="605" y="11872"/>
                  </a:cubicBezTo>
                  <a:lnTo>
                    <a:pt x="605" y="1661"/>
                  </a:lnTo>
                  <a:cubicBezTo>
                    <a:pt x="605" y="1067"/>
                    <a:pt x="1077" y="595"/>
                    <a:pt x="1631" y="595"/>
                  </a:cubicBezTo>
                  <a:lnTo>
                    <a:pt x="1969" y="595"/>
                  </a:lnTo>
                  <a:lnTo>
                    <a:pt x="1969" y="1497"/>
                  </a:lnTo>
                  <a:cubicBezTo>
                    <a:pt x="1969" y="1969"/>
                    <a:pt x="2358" y="2389"/>
                    <a:pt x="2871" y="2389"/>
                  </a:cubicBezTo>
                  <a:lnTo>
                    <a:pt x="6367" y="2389"/>
                  </a:lnTo>
                  <a:cubicBezTo>
                    <a:pt x="6664" y="2389"/>
                    <a:pt x="6920" y="2133"/>
                    <a:pt x="6920" y="1795"/>
                  </a:cubicBezTo>
                  <a:lnTo>
                    <a:pt x="6920" y="595"/>
                  </a:lnTo>
                  <a:close/>
                  <a:moveTo>
                    <a:pt x="1928" y="1"/>
                  </a:moveTo>
                  <a:cubicBezTo>
                    <a:pt x="862" y="1"/>
                    <a:pt x="1" y="852"/>
                    <a:pt x="1" y="1918"/>
                  </a:cubicBezTo>
                  <a:lnTo>
                    <a:pt x="1" y="11872"/>
                  </a:lnTo>
                  <a:cubicBezTo>
                    <a:pt x="1" y="12938"/>
                    <a:pt x="862" y="13799"/>
                    <a:pt x="1928" y="13799"/>
                  </a:cubicBezTo>
                  <a:lnTo>
                    <a:pt x="7013" y="13799"/>
                  </a:lnTo>
                  <a:cubicBezTo>
                    <a:pt x="8038" y="13799"/>
                    <a:pt x="8889" y="12938"/>
                    <a:pt x="8889" y="11872"/>
                  </a:cubicBezTo>
                  <a:lnTo>
                    <a:pt x="8889" y="1918"/>
                  </a:lnTo>
                  <a:cubicBezTo>
                    <a:pt x="8889" y="852"/>
                    <a:pt x="8038" y="1"/>
                    <a:pt x="701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>
              <a:extLst>
                <a:ext uri="{FF2B5EF4-FFF2-40B4-BE49-F238E27FC236}">
                  <a16:creationId xmlns:a16="http://schemas.microsoft.com/office/drawing/2014/main" id="{722E9F87-4D4B-73EE-072D-8492BD2F25DB}"/>
                </a:ext>
              </a:extLst>
            </p:cNvPr>
            <p:cNvSpPr/>
            <p:nvPr/>
          </p:nvSpPr>
          <p:spPr>
            <a:xfrm>
              <a:off x="1106738" y="3182400"/>
              <a:ext cx="59750" cy="58725"/>
            </a:xfrm>
            <a:custGeom>
              <a:avLst/>
              <a:gdLst/>
              <a:ahLst/>
              <a:cxnLst/>
              <a:rect l="l" t="t" r="r" b="b"/>
              <a:pathLst>
                <a:path w="2390" h="2349" extrusionOk="0">
                  <a:moveTo>
                    <a:pt x="339" y="1"/>
                  </a:moveTo>
                  <a:cubicBezTo>
                    <a:pt x="175" y="1"/>
                    <a:pt x="42" y="83"/>
                    <a:pt x="1" y="257"/>
                  </a:cubicBezTo>
                  <a:cubicBezTo>
                    <a:pt x="1" y="421"/>
                    <a:pt x="134" y="595"/>
                    <a:pt x="298" y="595"/>
                  </a:cubicBezTo>
                  <a:lnTo>
                    <a:pt x="903" y="595"/>
                  </a:lnTo>
                  <a:lnTo>
                    <a:pt x="903" y="2051"/>
                  </a:lnTo>
                  <a:cubicBezTo>
                    <a:pt x="903" y="2174"/>
                    <a:pt x="985" y="2307"/>
                    <a:pt x="1159" y="2348"/>
                  </a:cubicBezTo>
                  <a:cubicBezTo>
                    <a:pt x="1323" y="2348"/>
                    <a:pt x="1497" y="2215"/>
                    <a:pt x="1497" y="2051"/>
                  </a:cubicBezTo>
                  <a:lnTo>
                    <a:pt x="1497" y="595"/>
                  </a:lnTo>
                  <a:lnTo>
                    <a:pt x="2051" y="595"/>
                  </a:lnTo>
                  <a:cubicBezTo>
                    <a:pt x="2225" y="595"/>
                    <a:pt x="2348" y="472"/>
                    <a:pt x="2348" y="339"/>
                  </a:cubicBezTo>
                  <a:cubicBezTo>
                    <a:pt x="2389" y="165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>
              <a:extLst>
                <a:ext uri="{FF2B5EF4-FFF2-40B4-BE49-F238E27FC236}">
                  <a16:creationId xmlns:a16="http://schemas.microsoft.com/office/drawing/2014/main" id="{54FBB44E-D69D-6457-6BF1-5D332B40AD79}"/>
                </a:ext>
              </a:extLst>
            </p:cNvPr>
            <p:cNvSpPr/>
            <p:nvPr/>
          </p:nvSpPr>
          <p:spPr>
            <a:xfrm>
              <a:off x="1194388" y="3182400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339" y="1"/>
                  </a:moveTo>
                  <a:cubicBezTo>
                    <a:pt x="124" y="1"/>
                    <a:pt x="1" y="165"/>
                    <a:pt x="42" y="339"/>
                  </a:cubicBezTo>
                  <a:cubicBezTo>
                    <a:pt x="42" y="472"/>
                    <a:pt x="165" y="595"/>
                    <a:pt x="339" y="595"/>
                  </a:cubicBezTo>
                  <a:lnTo>
                    <a:pt x="1620" y="595"/>
                  </a:lnTo>
                  <a:cubicBezTo>
                    <a:pt x="1795" y="595"/>
                    <a:pt x="1959" y="421"/>
                    <a:pt x="1918" y="257"/>
                  </a:cubicBezTo>
                  <a:cubicBezTo>
                    <a:pt x="1918" y="83"/>
                    <a:pt x="1754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>
              <a:extLst>
                <a:ext uri="{FF2B5EF4-FFF2-40B4-BE49-F238E27FC236}">
                  <a16:creationId xmlns:a16="http://schemas.microsoft.com/office/drawing/2014/main" id="{4A7E45DC-7A63-FC8A-B520-BC77A904702D}"/>
                </a:ext>
              </a:extLst>
            </p:cNvPr>
            <p:cNvSpPr/>
            <p:nvPr/>
          </p:nvSpPr>
          <p:spPr>
            <a:xfrm>
              <a:off x="1194388" y="3226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339" y="1"/>
                  </a:moveTo>
                  <a:cubicBezTo>
                    <a:pt x="124" y="1"/>
                    <a:pt x="1" y="165"/>
                    <a:pt x="42" y="339"/>
                  </a:cubicBezTo>
                  <a:cubicBezTo>
                    <a:pt x="42" y="513"/>
                    <a:pt x="165" y="595"/>
                    <a:pt x="339" y="595"/>
                  </a:cubicBezTo>
                  <a:lnTo>
                    <a:pt x="1620" y="595"/>
                  </a:lnTo>
                  <a:cubicBezTo>
                    <a:pt x="1795" y="595"/>
                    <a:pt x="1959" y="462"/>
                    <a:pt x="1918" y="257"/>
                  </a:cubicBezTo>
                  <a:cubicBezTo>
                    <a:pt x="1918" y="124"/>
                    <a:pt x="1754" y="1"/>
                    <a:pt x="162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>
              <a:extLst>
                <a:ext uri="{FF2B5EF4-FFF2-40B4-BE49-F238E27FC236}">
                  <a16:creationId xmlns:a16="http://schemas.microsoft.com/office/drawing/2014/main" id="{A0205F81-25A4-E65A-4BBD-FC60DC5B4EF6}"/>
                </a:ext>
              </a:extLst>
            </p:cNvPr>
            <p:cNvSpPr/>
            <p:nvPr/>
          </p:nvSpPr>
          <p:spPr>
            <a:xfrm>
              <a:off x="1106738" y="3269800"/>
              <a:ext cx="136625" cy="15150"/>
            </a:xfrm>
            <a:custGeom>
              <a:avLst/>
              <a:gdLst/>
              <a:ahLst/>
              <a:cxnLst/>
              <a:rect l="l" t="t" r="r" b="b"/>
              <a:pathLst>
                <a:path w="5465" h="606" extrusionOk="0">
                  <a:moveTo>
                    <a:pt x="339" y="0"/>
                  </a:moveTo>
                  <a:cubicBezTo>
                    <a:pt x="134" y="0"/>
                    <a:pt x="1" y="175"/>
                    <a:pt x="42" y="349"/>
                  </a:cubicBezTo>
                  <a:cubicBezTo>
                    <a:pt x="42" y="513"/>
                    <a:pt x="175" y="605"/>
                    <a:pt x="339" y="605"/>
                  </a:cubicBezTo>
                  <a:lnTo>
                    <a:pt x="5126" y="605"/>
                  </a:lnTo>
                  <a:cubicBezTo>
                    <a:pt x="5301" y="605"/>
                    <a:pt x="5465" y="431"/>
                    <a:pt x="5424" y="257"/>
                  </a:cubicBezTo>
                  <a:cubicBezTo>
                    <a:pt x="5424" y="134"/>
                    <a:pt x="5260" y="0"/>
                    <a:pt x="512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6">
              <a:extLst>
                <a:ext uri="{FF2B5EF4-FFF2-40B4-BE49-F238E27FC236}">
                  <a16:creationId xmlns:a16="http://schemas.microsoft.com/office/drawing/2014/main" id="{295CD227-E0D1-5CB6-D4B3-2C1EA2ED2918}"/>
                </a:ext>
              </a:extLst>
            </p:cNvPr>
            <p:cNvSpPr/>
            <p:nvPr/>
          </p:nvSpPr>
          <p:spPr>
            <a:xfrm>
              <a:off x="1106738" y="3313625"/>
              <a:ext cx="136625" cy="15150"/>
            </a:xfrm>
            <a:custGeom>
              <a:avLst/>
              <a:gdLst/>
              <a:ahLst/>
              <a:cxnLst/>
              <a:rect l="l" t="t" r="r" b="b"/>
              <a:pathLst>
                <a:path w="5465" h="606" extrusionOk="0">
                  <a:moveTo>
                    <a:pt x="339" y="0"/>
                  </a:moveTo>
                  <a:cubicBezTo>
                    <a:pt x="134" y="0"/>
                    <a:pt x="1" y="175"/>
                    <a:pt x="42" y="349"/>
                  </a:cubicBezTo>
                  <a:cubicBezTo>
                    <a:pt x="42" y="513"/>
                    <a:pt x="175" y="605"/>
                    <a:pt x="339" y="605"/>
                  </a:cubicBezTo>
                  <a:lnTo>
                    <a:pt x="5126" y="605"/>
                  </a:lnTo>
                  <a:cubicBezTo>
                    <a:pt x="5301" y="605"/>
                    <a:pt x="5465" y="431"/>
                    <a:pt x="5424" y="257"/>
                  </a:cubicBezTo>
                  <a:cubicBezTo>
                    <a:pt x="5424" y="134"/>
                    <a:pt x="5260" y="0"/>
                    <a:pt x="5126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>
              <a:extLst>
                <a:ext uri="{FF2B5EF4-FFF2-40B4-BE49-F238E27FC236}">
                  <a16:creationId xmlns:a16="http://schemas.microsoft.com/office/drawing/2014/main" id="{9A5B9580-2521-D8AA-1FEC-9D334FDFA11E}"/>
                </a:ext>
              </a:extLst>
            </p:cNvPr>
            <p:cNvSpPr/>
            <p:nvPr/>
          </p:nvSpPr>
          <p:spPr>
            <a:xfrm>
              <a:off x="1106738" y="3357450"/>
              <a:ext cx="136625" cy="14875"/>
            </a:xfrm>
            <a:custGeom>
              <a:avLst/>
              <a:gdLst/>
              <a:ahLst/>
              <a:cxnLst/>
              <a:rect l="l" t="t" r="r" b="b"/>
              <a:pathLst>
                <a:path w="5465" h="595" extrusionOk="0">
                  <a:moveTo>
                    <a:pt x="339" y="0"/>
                  </a:moveTo>
                  <a:cubicBezTo>
                    <a:pt x="134" y="0"/>
                    <a:pt x="1" y="175"/>
                    <a:pt x="42" y="339"/>
                  </a:cubicBezTo>
                  <a:cubicBezTo>
                    <a:pt x="42" y="513"/>
                    <a:pt x="175" y="595"/>
                    <a:pt x="339" y="595"/>
                  </a:cubicBezTo>
                  <a:lnTo>
                    <a:pt x="5126" y="595"/>
                  </a:lnTo>
                  <a:cubicBezTo>
                    <a:pt x="5301" y="595"/>
                    <a:pt x="5465" y="431"/>
                    <a:pt x="5424" y="257"/>
                  </a:cubicBezTo>
                  <a:cubicBezTo>
                    <a:pt x="5424" y="134"/>
                    <a:pt x="5260" y="0"/>
                    <a:pt x="512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6">
            <a:extLst>
              <a:ext uri="{FF2B5EF4-FFF2-40B4-BE49-F238E27FC236}">
                <a16:creationId xmlns:a16="http://schemas.microsoft.com/office/drawing/2014/main" id="{7CA660A5-6EF8-E3AB-D3FD-60C1A37A437A}"/>
              </a:ext>
            </a:extLst>
          </p:cNvPr>
          <p:cNvGrpSpPr/>
          <p:nvPr/>
        </p:nvGrpSpPr>
        <p:grpSpPr>
          <a:xfrm>
            <a:off x="4399498" y="1746563"/>
            <a:ext cx="345000" cy="343975"/>
            <a:chOff x="1799738" y="3074500"/>
            <a:chExt cx="345000" cy="343975"/>
          </a:xfrm>
        </p:grpSpPr>
        <p:sp>
          <p:nvSpPr>
            <p:cNvPr id="521" name="Google Shape;521;p46">
              <a:extLst>
                <a:ext uri="{FF2B5EF4-FFF2-40B4-BE49-F238E27FC236}">
                  <a16:creationId xmlns:a16="http://schemas.microsoft.com/office/drawing/2014/main" id="{8A4EB380-E852-4BD7-97CE-D65FF4900DA6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>
              <a:extLst>
                <a:ext uri="{FF2B5EF4-FFF2-40B4-BE49-F238E27FC236}">
                  <a16:creationId xmlns:a16="http://schemas.microsoft.com/office/drawing/2014/main" id="{7C09253F-AEEC-DD32-0CC5-7B5908140B13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>
              <a:extLst>
                <a:ext uri="{FF2B5EF4-FFF2-40B4-BE49-F238E27FC236}">
                  <a16:creationId xmlns:a16="http://schemas.microsoft.com/office/drawing/2014/main" id="{DB952D8A-8078-65CB-5979-EAB91BDBF79A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>
              <a:extLst>
                <a:ext uri="{FF2B5EF4-FFF2-40B4-BE49-F238E27FC236}">
                  <a16:creationId xmlns:a16="http://schemas.microsoft.com/office/drawing/2014/main" id="{1DF51CD8-7959-98E8-5F59-3B51A2B016EA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>
              <a:extLst>
                <a:ext uri="{FF2B5EF4-FFF2-40B4-BE49-F238E27FC236}">
                  <a16:creationId xmlns:a16="http://schemas.microsoft.com/office/drawing/2014/main" id="{EA2583EA-AF91-6573-1590-639BBE6A22A4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>
              <a:extLst>
                <a:ext uri="{FF2B5EF4-FFF2-40B4-BE49-F238E27FC236}">
                  <a16:creationId xmlns:a16="http://schemas.microsoft.com/office/drawing/2014/main" id="{17239EAD-D25E-C2F3-B89B-53283269E8E5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>
              <a:extLst>
                <a:ext uri="{FF2B5EF4-FFF2-40B4-BE49-F238E27FC236}">
                  <a16:creationId xmlns:a16="http://schemas.microsoft.com/office/drawing/2014/main" id="{9BF44B68-747B-96BC-0870-F8470178846B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>
              <a:extLst>
                <a:ext uri="{FF2B5EF4-FFF2-40B4-BE49-F238E27FC236}">
                  <a16:creationId xmlns:a16="http://schemas.microsoft.com/office/drawing/2014/main" id="{0505F5B0-C7AF-4D10-57FC-0235B488AE56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6">
            <a:extLst>
              <a:ext uri="{FF2B5EF4-FFF2-40B4-BE49-F238E27FC236}">
                <a16:creationId xmlns:a16="http://schemas.microsoft.com/office/drawing/2014/main" id="{DDB3A992-75C4-470B-FD89-EBA5C76A7BF9}"/>
              </a:ext>
            </a:extLst>
          </p:cNvPr>
          <p:cNvGrpSpPr/>
          <p:nvPr/>
        </p:nvGrpSpPr>
        <p:grpSpPr>
          <a:xfrm>
            <a:off x="6872438" y="1746038"/>
            <a:ext cx="345000" cy="345050"/>
            <a:chOff x="6980063" y="2520150"/>
            <a:chExt cx="345000" cy="345050"/>
          </a:xfrm>
        </p:grpSpPr>
        <p:sp>
          <p:nvSpPr>
            <p:cNvPr id="530" name="Google Shape;530;p46">
              <a:extLst>
                <a:ext uri="{FF2B5EF4-FFF2-40B4-BE49-F238E27FC236}">
                  <a16:creationId xmlns:a16="http://schemas.microsoft.com/office/drawing/2014/main" id="{3F78F6A9-41DA-EF2D-DC35-8B21C0D5039F}"/>
                </a:ext>
              </a:extLst>
            </p:cNvPr>
            <p:cNvSpPr/>
            <p:nvPr/>
          </p:nvSpPr>
          <p:spPr>
            <a:xfrm>
              <a:off x="7043113" y="2565000"/>
              <a:ext cx="218900" cy="36625"/>
            </a:xfrm>
            <a:custGeom>
              <a:avLst/>
              <a:gdLst/>
              <a:ahLst/>
              <a:cxnLst/>
              <a:rect l="l" t="t" r="r" b="b"/>
              <a:pathLst>
                <a:path w="8756" h="1465" extrusionOk="0">
                  <a:moveTo>
                    <a:pt x="1" y="1"/>
                  </a:moveTo>
                  <a:lnTo>
                    <a:pt x="1" y="606"/>
                  </a:lnTo>
                  <a:lnTo>
                    <a:pt x="1918" y="606"/>
                  </a:lnTo>
                  <a:lnTo>
                    <a:pt x="1918" y="1159"/>
                  </a:lnTo>
                  <a:cubicBezTo>
                    <a:pt x="1918" y="1334"/>
                    <a:pt x="2000" y="1457"/>
                    <a:pt x="2133" y="1457"/>
                  </a:cubicBezTo>
                  <a:cubicBezTo>
                    <a:pt x="2161" y="1462"/>
                    <a:pt x="2187" y="1464"/>
                    <a:pt x="2212" y="1464"/>
                  </a:cubicBezTo>
                  <a:cubicBezTo>
                    <a:pt x="2378" y="1464"/>
                    <a:pt x="2471" y="1347"/>
                    <a:pt x="2471" y="1159"/>
                  </a:cubicBezTo>
                  <a:lnTo>
                    <a:pt x="2471" y="606"/>
                  </a:lnTo>
                  <a:lnTo>
                    <a:pt x="8756" y="606"/>
                  </a:lnTo>
                  <a:lnTo>
                    <a:pt x="875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>
              <a:extLst>
                <a:ext uri="{FF2B5EF4-FFF2-40B4-BE49-F238E27FC236}">
                  <a16:creationId xmlns:a16="http://schemas.microsoft.com/office/drawing/2014/main" id="{77D0D40B-E5B1-41CB-C5A1-6973A856B5D2}"/>
                </a:ext>
              </a:extLst>
            </p:cNvPr>
            <p:cNvSpPr/>
            <p:nvPr/>
          </p:nvSpPr>
          <p:spPr>
            <a:xfrm>
              <a:off x="7043113" y="2696325"/>
              <a:ext cx="217875" cy="36575"/>
            </a:xfrm>
            <a:custGeom>
              <a:avLst/>
              <a:gdLst/>
              <a:ahLst/>
              <a:cxnLst/>
              <a:rect l="l" t="t" r="r" b="b"/>
              <a:pathLst>
                <a:path w="8715" h="1463" extrusionOk="0">
                  <a:moveTo>
                    <a:pt x="2194" y="1"/>
                  </a:moveTo>
                  <a:cubicBezTo>
                    <a:pt x="2025" y="1"/>
                    <a:pt x="1918" y="148"/>
                    <a:pt x="1918" y="304"/>
                  </a:cubicBezTo>
                  <a:lnTo>
                    <a:pt x="1918" y="858"/>
                  </a:lnTo>
                  <a:lnTo>
                    <a:pt x="1" y="858"/>
                  </a:lnTo>
                  <a:lnTo>
                    <a:pt x="1" y="1463"/>
                  </a:lnTo>
                  <a:lnTo>
                    <a:pt x="8715" y="1463"/>
                  </a:lnTo>
                  <a:lnTo>
                    <a:pt x="8715" y="858"/>
                  </a:lnTo>
                  <a:lnTo>
                    <a:pt x="2471" y="858"/>
                  </a:lnTo>
                  <a:lnTo>
                    <a:pt x="2471" y="304"/>
                  </a:lnTo>
                  <a:cubicBezTo>
                    <a:pt x="2471" y="181"/>
                    <a:pt x="2389" y="48"/>
                    <a:pt x="2256" y="7"/>
                  </a:cubicBezTo>
                  <a:cubicBezTo>
                    <a:pt x="2235" y="3"/>
                    <a:pt x="2214" y="1"/>
                    <a:pt x="2194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>
              <a:extLst>
                <a:ext uri="{FF2B5EF4-FFF2-40B4-BE49-F238E27FC236}">
                  <a16:creationId xmlns:a16="http://schemas.microsoft.com/office/drawing/2014/main" id="{FF8E1CC9-4680-03E4-3A95-E6E2D3776573}"/>
                </a:ext>
              </a:extLst>
            </p:cNvPr>
            <p:cNvSpPr/>
            <p:nvPr/>
          </p:nvSpPr>
          <p:spPr>
            <a:xfrm>
              <a:off x="6980063" y="2520150"/>
              <a:ext cx="345000" cy="345050"/>
            </a:xfrm>
            <a:custGeom>
              <a:avLst/>
              <a:gdLst/>
              <a:ahLst/>
              <a:cxnLst/>
              <a:rect l="l" t="t" r="r" b="b"/>
              <a:pathLst>
                <a:path w="13800" h="13802" extrusionOk="0">
                  <a:moveTo>
                    <a:pt x="6623" y="606"/>
                  </a:moveTo>
                  <a:lnTo>
                    <a:pt x="6623" y="9658"/>
                  </a:lnTo>
                  <a:lnTo>
                    <a:pt x="2820" y="9658"/>
                  </a:lnTo>
                  <a:lnTo>
                    <a:pt x="2820" y="606"/>
                  </a:lnTo>
                  <a:close/>
                  <a:moveTo>
                    <a:pt x="10980" y="606"/>
                  </a:moveTo>
                  <a:lnTo>
                    <a:pt x="10980" y="9658"/>
                  </a:lnTo>
                  <a:lnTo>
                    <a:pt x="7177" y="9658"/>
                  </a:lnTo>
                  <a:lnTo>
                    <a:pt x="7177" y="606"/>
                  </a:lnTo>
                  <a:close/>
                  <a:moveTo>
                    <a:pt x="13195" y="10252"/>
                  </a:moveTo>
                  <a:lnTo>
                    <a:pt x="13195" y="11411"/>
                  </a:lnTo>
                  <a:lnTo>
                    <a:pt x="596" y="11411"/>
                  </a:lnTo>
                  <a:lnTo>
                    <a:pt x="596" y="10252"/>
                  </a:lnTo>
                  <a:close/>
                  <a:moveTo>
                    <a:pt x="3117" y="12005"/>
                  </a:moveTo>
                  <a:lnTo>
                    <a:pt x="3117" y="12610"/>
                  </a:lnTo>
                  <a:cubicBezTo>
                    <a:pt x="3117" y="12927"/>
                    <a:pt x="2856" y="13209"/>
                    <a:pt x="2536" y="13209"/>
                  </a:cubicBezTo>
                  <a:cubicBezTo>
                    <a:pt x="2515" y="13209"/>
                    <a:pt x="2493" y="13207"/>
                    <a:pt x="2472" y="13205"/>
                  </a:cubicBezTo>
                  <a:cubicBezTo>
                    <a:pt x="2174" y="13164"/>
                    <a:pt x="1959" y="12907"/>
                    <a:pt x="1959" y="12610"/>
                  </a:cubicBezTo>
                  <a:lnTo>
                    <a:pt x="1959" y="12005"/>
                  </a:lnTo>
                  <a:close/>
                  <a:moveTo>
                    <a:pt x="11831" y="12005"/>
                  </a:moveTo>
                  <a:lnTo>
                    <a:pt x="11831" y="12610"/>
                  </a:lnTo>
                  <a:cubicBezTo>
                    <a:pt x="11831" y="12927"/>
                    <a:pt x="11606" y="13209"/>
                    <a:pt x="11299" y="13209"/>
                  </a:cubicBezTo>
                  <a:cubicBezTo>
                    <a:pt x="11278" y="13209"/>
                    <a:pt x="11258" y="13207"/>
                    <a:pt x="11237" y="13205"/>
                  </a:cubicBezTo>
                  <a:cubicBezTo>
                    <a:pt x="10888" y="13164"/>
                    <a:pt x="10673" y="12907"/>
                    <a:pt x="10673" y="12610"/>
                  </a:cubicBezTo>
                  <a:lnTo>
                    <a:pt x="10673" y="12005"/>
                  </a:lnTo>
                  <a:close/>
                  <a:moveTo>
                    <a:pt x="2523" y="1"/>
                  </a:moveTo>
                  <a:cubicBezTo>
                    <a:pt x="2390" y="1"/>
                    <a:pt x="2267" y="134"/>
                    <a:pt x="2267" y="308"/>
                  </a:cubicBezTo>
                  <a:lnTo>
                    <a:pt x="2267" y="9658"/>
                  </a:lnTo>
                  <a:lnTo>
                    <a:pt x="298" y="9658"/>
                  </a:lnTo>
                  <a:cubicBezTo>
                    <a:pt x="124" y="9658"/>
                    <a:pt x="1" y="9832"/>
                    <a:pt x="1" y="9955"/>
                  </a:cubicBezTo>
                  <a:lnTo>
                    <a:pt x="1" y="11708"/>
                  </a:lnTo>
                  <a:cubicBezTo>
                    <a:pt x="1" y="11882"/>
                    <a:pt x="124" y="12005"/>
                    <a:pt x="298" y="12005"/>
                  </a:cubicBezTo>
                  <a:lnTo>
                    <a:pt x="1364" y="12005"/>
                  </a:lnTo>
                  <a:lnTo>
                    <a:pt x="1364" y="12610"/>
                  </a:lnTo>
                  <a:cubicBezTo>
                    <a:pt x="1364" y="13263"/>
                    <a:pt x="1880" y="13802"/>
                    <a:pt x="2533" y="13802"/>
                  </a:cubicBezTo>
                  <a:cubicBezTo>
                    <a:pt x="2557" y="13802"/>
                    <a:pt x="2581" y="13801"/>
                    <a:pt x="2605" y="13799"/>
                  </a:cubicBezTo>
                  <a:cubicBezTo>
                    <a:pt x="3199" y="13758"/>
                    <a:pt x="3712" y="13246"/>
                    <a:pt x="3712" y="12610"/>
                  </a:cubicBezTo>
                  <a:lnTo>
                    <a:pt x="3712" y="12005"/>
                  </a:lnTo>
                  <a:lnTo>
                    <a:pt x="10078" y="12005"/>
                  </a:lnTo>
                  <a:lnTo>
                    <a:pt x="10078" y="12610"/>
                  </a:lnTo>
                  <a:cubicBezTo>
                    <a:pt x="10078" y="13263"/>
                    <a:pt x="10594" y="13802"/>
                    <a:pt x="11247" y="13802"/>
                  </a:cubicBezTo>
                  <a:cubicBezTo>
                    <a:pt x="11271" y="13802"/>
                    <a:pt x="11295" y="13801"/>
                    <a:pt x="11319" y="13799"/>
                  </a:cubicBezTo>
                  <a:cubicBezTo>
                    <a:pt x="11954" y="13758"/>
                    <a:pt x="12426" y="13246"/>
                    <a:pt x="12426" y="12610"/>
                  </a:cubicBezTo>
                  <a:lnTo>
                    <a:pt x="12426" y="12005"/>
                  </a:lnTo>
                  <a:lnTo>
                    <a:pt x="13492" y="12005"/>
                  </a:lnTo>
                  <a:cubicBezTo>
                    <a:pt x="13666" y="12005"/>
                    <a:pt x="13799" y="11882"/>
                    <a:pt x="13799" y="11708"/>
                  </a:cubicBezTo>
                  <a:lnTo>
                    <a:pt x="13799" y="9955"/>
                  </a:lnTo>
                  <a:cubicBezTo>
                    <a:pt x="13799" y="9832"/>
                    <a:pt x="13666" y="9658"/>
                    <a:pt x="13492" y="9658"/>
                  </a:cubicBezTo>
                  <a:lnTo>
                    <a:pt x="11575" y="9658"/>
                  </a:lnTo>
                  <a:lnTo>
                    <a:pt x="11575" y="308"/>
                  </a:lnTo>
                  <a:cubicBezTo>
                    <a:pt x="11575" y="134"/>
                    <a:pt x="11442" y="1"/>
                    <a:pt x="1127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>
              <a:extLst>
                <a:ext uri="{FF2B5EF4-FFF2-40B4-BE49-F238E27FC236}">
                  <a16:creationId xmlns:a16="http://schemas.microsoft.com/office/drawing/2014/main" id="{9E4A3F79-E3FC-943E-B3D1-BD93E16ABA58}"/>
                </a:ext>
              </a:extLst>
            </p:cNvPr>
            <p:cNvSpPr/>
            <p:nvPr/>
          </p:nvSpPr>
          <p:spPr>
            <a:xfrm>
              <a:off x="7078238" y="2641900"/>
              <a:ext cx="38475" cy="15150"/>
            </a:xfrm>
            <a:custGeom>
              <a:avLst/>
              <a:gdLst/>
              <a:ahLst/>
              <a:cxnLst/>
              <a:rect l="l" t="t" r="r" b="b"/>
              <a:pathLst>
                <a:path w="1539" h="606" extrusionOk="0">
                  <a:moveTo>
                    <a:pt x="339" y="0"/>
                  </a:moveTo>
                  <a:cubicBezTo>
                    <a:pt x="175" y="0"/>
                    <a:pt x="0" y="134"/>
                    <a:pt x="41" y="349"/>
                  </a:cubicBezTo>
                  <a:cubicBezTo>
                    <a:pt x="82" y="472"/>
                    <a:pt x="216" y="605"/>
                    <a:pt x="339" y="605"/>
                  </a:cubicBezTo>
                  <a:lnTo>
                    <a:pt x="1200" y="605"/>
                  </a:lnTo>
                  <a:cubicBezTo>
                    <a:pt x="1415" y="605"/>
                    <a:pt x="1538" y="431"/>
                    <a:pt x="1497" y="216"/>
                  </a:cubicBezTo>
                  <a:cubicBezTo>
                    <a:pt x="1497" y="9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>
              <a:extLst>
                <a:ext uri="{FF2B5EF4-FFF2-40B4-BE49-F238E27FC236}">
                  <a16:creationId xmlns:a16="http://schemas.microsoft.com/office/drawing/2014/main" id="{3D8EBF75-20EC-417D-4AB7-6E4FB8974641}"/>
                </a:ext>
              </a:extLst>
            </p:cNvPr>
            <p:cNvSpPr/>
            <p:nvPr/>
          </p:nvSpPr>
          <p:spPr>
            <a:xfrm>
              <a:off x="7188188" y="2663425"/>
              <a:ext cx="37425" cy="14900"/>
            </a:xfrm>
            <a:custGeom>
              <a:avLst/>
              <a:gdLst/>
              <a:ahLst/>
              <a:cxnLst/>
              <a:rect l="l" t="t" r="r" b="b"/>
              <a:pathLst>
                <a:path w="1497" h="596" extrusionOk="0">
                  <a:moveTo>
                    <a:pt x="297" y="0"/>
                  </a:moveTo>
                  <a:cubicBezTo>
                    <a:pt x="133" y="0"/>
                    <a:pt x="0" y="165"/>
                    <a:pt x="41" y="380"/>
                  </a:cubicBezTo>
                  <a:cubicBezTo>
                    <a:pt x="41" y="513"/>
                    <a:pt x="174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72"/>
                    <a:pt x="1497" y="257"/>
                  </a:cubicBezTo>
                  <a:cubicBezTo>
                    <a:pt x="1456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>
              <a:extLst>
                <a:ext uri="{FF2B5EF4-FFF2-40B4-BE49-F238E27FC236}">
                  <a16:creationId xmlns:a16="http://schemas.microsoft.com/office/drawing/2014/main" id="{D8D6B2DD-EE5A-7704-9596-3E7580D9D042}"/>
                </a:ext>
              </a:extLst>
            </p:cNvPr>
            <p:cNvSpPr/>
            <p:nvPr/>
          </p:nvSpPr>
          <p:spPr>
            <a:xfrm>
              <a:off x="7188188" y="2620625"/>
              <a:ext cx="37425" cy="13875"/>
            </a:xfrm>
            <a:custGeom>
              <a:avLst/>
              <a:gdLst/>
              <a:ahLst/>
              <a:cxnLst/>
              <a:rect l="l" t="t" r="r" b="b"/>
              <a:pathLst>
                <a:path w="1497" h="555" extrusionOk="0">
                  <a:moveTo>
                    <a:pt x="297" y="0"/>
                  </a:moveTo>
                  <a:cubicBezTo>
                    <a:pt x="133" y="0"/>
                    <a:pt x="0" y="134"/>
                    <a:pt x="41" y="339"/>
                  </a:cubicBezTo>
                  <a:cubicBezTo>
                    <a:pt x="41" y="472"/>
                    <a:pt x="174" y="554"/>
                    <a:pt x="349" y="554"/>
                  </a:cubicBezTo>
                  <a:lnTo>
                    <a:pt x="1200" y="554"/>
                  </a:lnTo>
                  <a:cubicBezTo>
                    <a:pt x="1374" y="554"/>
                    <a:pt x="1497" y="431"/>
                    <a:pt x="1497" y="216"/>
                  </a:cubicBezTo>
                  <a:cubicBezTo>
                    <a:pt x="1456" y="8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" name="Google Shape;536;p46">
            <a:extLst>
              <a:ext uri="{FF2B5EF4-FFF2-40B4-BE49-F238E27FC236}">
                <a16:creationId xmlns:a16="http://schemas.microsoft.com/office/drawing/2014/main" id="{BA8F9F03-DEAE-412C-30E9-C9C444B5DEDD}"/>
              </a:ext>
            </a:extLst>
          </p:cNvPr>
          <p:cNvCxnSpPr/>
          <p:nvPr/>
        </p:nvCxnSpPr>
        <p:spPr>
          <a:xfrm>
            <a:off x="7044950" y="3509025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46">
            <a:extLst>
              <a:ext uri="{FF2B5EF4-FFF2-40B4-BE49-F238E27FC236}">
                <a16:creationId xmlns:a16="http://schemas.microsoft.com/office/drawing/2014/main" id="{077A6F10-6DCE-9603-0CFE-ED6467549C49}"/>
              </a:ext>
            </a:extLst>
          </p:cNvPr>
          <p:cNvCxnSpPr>
            <a:stCxn id="507" idx="2"/>
          </p:cNvCxnSpPr>
          <p:nvPr/>
        </p:nvCxnSpPr>
        <p:spPr>
          <a:xfrm>
            <a:off x="4571998" y="3509025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6">
            <a:extLst>
              <a:ext uri="{FF2B5EF4-FFF2-40B4-BE49-F238E27FC236}">
                <a16:creationId xmlns:a16="http://schemas.microsoft.com/office/drawing/2014/main" id="{97555E6E-0C97-B14B-1CDC-3CE7C5CDBB96}"/>
              </a:ext>
            </a:extLst>
          </p:cNvPr>
          <p:cNvCxnSpPr>
            <a:stCxn id="506" idx="2"/>
          </p:cNvCxnSpPr>
          <p:nvPr/>
        </p:nvCxnSpPr>
        <p:spPr>
          <a:xfrm>
            <a:off x="2099051" y="3509025"/>
            <a:ext cx="0" cy="169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345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170C592A-6224-DA27-0D52-F482CC52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DABE8290-2A42-E0DB-8FC4-BC62C4B10D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音频分析</a:t>
            </a:r>
            <a:endParaRPr dirty="0"/>
          </a:p>
        </p:txBody>
      </p:sp>
      <p:sp>
        <p:nvSpPr>
          <p:cNvPr id="14" name="Google Shape;620;p51">
            <a:extLst>
              <a:ext uri="{FF2B5EF4-FFF2-40B4-BE49-F238E27FC236}">
                <a16:creationId xmlns:a16="http://schemas.microsoft.com/office/drawing/2014/main" id="{F40FD652-C311-300A-C4DF-F4EC5CED5FE5}"/>
              </a:ext>
            </a:extLst>
          </p:cNvPr>
          <p:cNvSpPr txBox="1"/>
          <p:nvPr/>
        </p:nvSpPr>
        <p:spPr>
          <a:xfrm>
            <a:off x="3770902" y="2720662"/>
            <a:ext cx="200511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设置相反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target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摇回来时不到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" name="Google Shape;621;p51">
            <a:extLst>
              <a:ext uri="{FF2B5EF4-FFF2-40B4-BE49-F238E27FC236}">
                <a16:creationId xmlns:a16="http://schemas.microsoft.com/office/drawing/2014/main" id="{B290ED13-8267-F45B-6A84-F2AA7EB26CF7}"/>
              </a:ext>
            </a:extLst>
          </p:cNvPr>
          <p:cNvSpPr txBox="1"/>
          <p:nvPr/>
        </p:nvSpPr>
        <p:spPr>
          <a:xfrm>
            <a:off x="3770902" y="1590149"/>
            <a:ext cx="24882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到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target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以后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target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设回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" name="Google Shape;622;p51">
            <a:extLst>
              <a:ext uri="{FF2B5EF4-FFF2-40B4-BE49-F238E27FC236}">
                <a16:creationId xmlns:a16="http://schemas.microsoft.com/office/drawing/2014/main" id="{8C6209E5-80AE-DDBC-0181-C4F894F6941D}"/>
              </a:ext>
            </a:extLst>
          </p:cNvPr>
          <p:cNvSpPr txBox="1"/>
          <p:nvPr/>
        </p:nvSpPr>
        <p:spPr>
          <a:xfrm>
            <a:off x="3770902" y="3847123"/>
            <a:ext cx="3332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value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随时间减小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" name="Google Shape;625;p51">
            <a:extLst>
              <a:ext uri="{FF2B5EF4-FFF2-40B4-BE49-F238E27FC236}">
                <a16:creationId xmlns:a16="http://schemas.microsoft.com/office/drawing/2014/main" id="{3B96B8D8-BA76-0AC3-04D6-CE4818D41A3E}"/>
              </a:ext>
            </a:extLst>
          </p:cNvPr>
          <p:cNvSpPr txBox="1"/>
          <p:nvPr/>
        </p:nvSpPr>
        <p:spPr>
          <a:xfrm>
            <a:off x="2923377" y="1706399"/>
            <a:ext cx="58022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跳动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" name="Google Shape;626;p51">
            <a:extLst>
              <a:ext uri="{FF2B5EF4-FFF2-40B4-BE49-F238E27FC236}">
                <a16:creationId xmlns:a16="http://schemas.microsoft.com/office/drawing/2014/main" id="{A14C44A1-9F99-602C-592A-C29512F1954D}"/>
              </a:ext>
            </a:extLst>
          </p:cNvPr>
          <p:cNvSpPr txBox="1"/>
          <p:nvPr/>
        </p:nvSpPr>
        <p:spPr>
          <a:xfrm>
            <a:off x="2923377" y="2832358"/>
            <a:ext cx="58022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摇动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0" name="Google Shape;627;p51">
            <a:extLst>
              <a:ext uri="{FF2B5EF4-FFF2-40B4-BE49-F238E27FC236}">
                <a16:creationId xmlns:a16="http://schemas.microsoft.com/office/drawing/2014/main" id="{72B60917-A899-EA49-E52A-3F3C7CC4EBAA}"/>
              </a:ext>
            </a:extLst>
          </p:cNvPr>
          <p:cNvSpPr txBox="1"/>
          <p:nvPr/>
        </p:nvSpPr>
        <p:spPr>
          <a:xfrm>
            <a:off x="2923377" y="3958318"/>
            <a:ext cx="58022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传播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B40A0D9-FFF1-3EC1-0AB2-84CE3C09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61" y="2886912"/>
            <a:ext cx="3048902" cy="422948"/>
          </a:xfrm>
          <a:prstGeom prst="rect">
            <a:avLst/>
          </a:prstGeom>
        </p:spPr>
      </p:pic>
      <p:sp>
        <p:nvSpPr>
          <p:cNvPr id="24" name="Google Shape;621;p51">
            <a:extLst>
              <a:ext uri="{FF2B5EF4-FFF2-40B4-BE49-F238E27FC236}">
                <a16:creationId xmlns:a16="http://schemas.microsoft.com/office/drawing/2014/main" id="{54CC5BA1-8FF8-D7BA-8346-505290EB3BFD}"/>
              </a:ext>
            </a:extLst>
          </p:cNvPr>
          <p:cNvSpPr txBox="1"/>
          <p:nvPr/>
        </p:nvSpPr>
        <p:spPr>
          <a:xfrm>
            <a:off x="433668" y="2721600"/>
            <a:ext cx="1934148" cy="70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大于阈值时设定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target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27" name="Google Shape;629;p51">
            <a:extLst>
              <a:ext uri="{FF2B5EF4-FFF2-40B4-BE49-F238E27FC236}">
                <a16:creationId xmlns:a16="http://schemas.microsoft.com/office/drawing/2014/main" id="{D3830B28-8C30-CBE9-7CD6-DDD6B1F2C517}"/>
              </a:ext>
            </a:extLst>
          </p:cNvPr>
          <p:cNvCxnSpPr>
            <a:cxnSpLocks/>
            <a:stCxn id="24" idx="3"/>
            <a:endCxn id="18" idx="1"/>
          </p:cNvCxnSpPr>
          <p:nvPr/>
        </p:nvCxnSpPr>
        <p:spPr>
          <a:xfrm flipV="1">
            <a:off x="2367816" y="1943549"/>
            <a:ext cx="555561" cy="11296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9;p51">
            <a:extLst>
              <a:ext uri="{FF2B5EF4-FFF2-40B4-BE49-F238E27FC236}">
                <a16:creationId xmlns:a16="http://schemas.microsoft.com/office/drawing/2014/main" id="{9D31BB18-F493-86A2-A707-66CCE1751B2D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367816" y="3069508"/>
            <a:ext cx="555561" cy="367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29;p51">
            <a:extLst>
              <a:ext uri="{FF2B5EF4-FFF2-40B4-BE49-F238E27FC236}">
                <a16:creationId xmlns:a16="http://schemas.microsoft.com/office/drawing/2014/main" id="{152DAD33-0D54-8AD6-408A-EA070AE88D50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2367816" y="3073181"/>
            <a:ext cx="555561" cy="11222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621;p51">
            <a:extLst>
              <a:ext uri="{FF2B5EF4-FFF2-40B4-BE49-F238E27FC236}">
                <a16:creationId xmlns:a16="http://schemas.microsoft.com/office/drawing/2014/main" id="{7D5AA247-6DF9-BEC3-34C8-930902FD6D63}"/>
              </a:ext>
            </a:extLst>
          </p:cNvPr>
          <p:cNvSpPr txBox="1"/>
          <p:nvPr/>
        </p:nvSpPr>
        <p:spPr>
          <a:xfrm>
            <a:off x="6822202" y="1996249"/>
            <a:ext cx="1287083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PID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控制</a:t>
            </a: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value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" name="右大括号 40">
            <a:extLst>
              <a:ext uri="{FF2B5EF4-FFF2-40B4-BE49-F238E27FC236}">
                <a16:creationId xmlns:a16="http://schemas.microsoft.com/office/drawing/2014/main" id="{2DA013DF-E094-4A65-45EB-C9D5D1785B51}"/>
              </a:ext>
            </a:extLst>
          </p:cNvPr>
          <p:cNvSpPr/>
          <p:nvPr/>
        </p:nvSpPr>
        <p:spPr>
          <a:xfrm>
            <a:off x="6477803" y="1886551"/>
            <a:ext cx="245444" cy="9458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Google Shape;621;p51">
            <a:extLst>
              <a:ext uri="{FF2B5EF4-FFF2-40B4-BE49-F238E27FC236}">
                <a16:creationId xmlns:a16="http://schemas.microsoft.com/office/drawing/2014/main" id="{6EBEA60B-0218-442A-FADE-34378C033C8A}"/>
              </a:ext>
            </a:extLst>
          </p:cNvPr>
          <p:cNvSpPr txBox="1"/>
          <p:nvPr/>
        </p:nvSpPr>
        <p:spPr>
          <a:xfrm>
            <a:off x="456337" y="2486319"/>
            <a:ext cx="1934148" cy="50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value</a:t>
            </a:r>
            <a:r>
              <a:rPr lang="zh-CN" alt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驱动场景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5522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6FE61568-8289-8A1C-EE2F-EA22271A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B0D86B54-3BA9-0EA6-6560-CFABB8EF8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——Shader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</a:t>
            </a:r>
            <a:endParaRPr dirty="0"/>
          </a:p>
        </p:txBody>
      </p:sp>
      <p:sp>
        <p:nvSpPr>
          <p:cNvPr id="18" name="Google Shape;625;p51">
            <a:extLst>
              <a:ext uri="{FF2B5EF4-FFF2-40B4-BE49-F238E27FC236}">
                <a16:creationId xmlns:a16="http://schemas.microsoft.com/office/drawing/2014/main" id="{8757E92D-9385-8F4B-4F79-FD3B9D4299BF}"/>
              </a:ext>
            </a:extLst>
          </p:cNvPr>
          <p:cNvSpPr txBox="1"/>
          <p:nvPr/>
        </p:nvSpPr>
        <p:spPr>
          <a:xfrm>
            <a:off x="786568" y="148797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位置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" name="Google Shape;626;p51">
            <a:extLst>
              <a:ext uri="{FF2B5EF4-FFF2-40B4-BE49-F238E27FC236}">
                <a16:creationId xmlns:a16="http://schemas.microsoft.com/office/drawing/2014/main" id="{64E70B24-D116-6C17-21A4-8796E5ECE731}"/>
              </a:ext>
            </a:extLst>
          </p:cNvPr>
          <p:cNvSpPr txBox="1"/>
          <p:nvPr/>
        </p:nvSpPr>
        <p:spPr>
          <a:xfrm>
            <a:off x="786568" y="234479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缩放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0" name="Google Shape;627;p51">
            <a:extLst>
              <a:ext uri="{FF2B5EF4-FFF2-40B4-BE49-F238E27FC236}">
                <a16:creationId xmlns:a16="http://schemas.microsoft.com/office/drawing/2014/main" id="{C72C4562-710B-BB5B-D232-F801247511B8}"/>
              </a:ext>
            </a:extLst>
          </p:cNvPr>
          <p:cNvSpPr txBox="1"/>
          <p:nvPr/>
        </p:nvSpPr>
        <p:spPr>
          <a:xfrm>
            <a:off x="786568" y="320161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颜色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8" name="Google Shape;627;p51">
            <a:extLst>
              <a:ext uri="{FF2B5EF4-FFF2-40B4-BE49-F238E27FC236}">
                <a16:creationId xmlns:a16="http://schemas.microsoft.com/office/drawing/2014/main" id="{60297643-EC54-112D-3BA0-6737C230501C}"/>
              </a:ext>
            </a:extLst>
          </p:cNvPr>
          <p:cNvSpPr txBox="1"/>
          <p:nvPr/>
        </p:nvSpPr>
        <p:spPr>
          <a:xfrm>
            <a:off x="786568" y="4058439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变形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" name="20250812_140635">
            <a:hlinkClick r:id="" action="ppaction://media"/>
            <a:extLst>
              <a:ext uri="{FF2B5EF4-FFF2-40B4-BE49-F238E27FC236}">
                <a16:creationId xmlns:a16="http://schemas.microsoft.com/office/drawing/2014/main" id="{48D2826A-F197-E5F5-937B-D97720E3B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24653" y="1040596"/>
            <a:ext cx="1987297" cy="1238239"/>
          </a:xfrm>
          <a:prstGeom prst="rect">
            <a:avLst/>
          </a:prstGeom>
        </p:spPr>
      </p:pic>
      <p:pic>
        <p:nvPicPr>
          <p:cNvPr id="4" name="20250812_141027">
            <a:hlinkClick r:id="" action="ppaction://media"/>
            <a:extLst>
              <a:ext uri="{FF2B5EF4-FFF2-40B4-BE49-F238E27FC236}">
                <a16:creationId xmlns:a16="http://schemas.microsoft.com/office/drawing/2014/main" id="{857B9D38-9044-B922-6474-9AC8F024ED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28032" y="2673632"/>
            <a:ext cx="1683786" cy="1420694"/>
          </a:xfrm>
          <a:prstGeom prst="rect">
            <a:avLst/>
          </a:prstGeom>
        </p:spPr>
      </p:pic>
      <p:pic>
        <p:nvPicPr>
          <p:cNvPr id="6" name="20250812_141541">
            <a:hlinkClick r:id="" action="ppaction://media"/>
            <a:extLst>
              <a:ext uri="{FF2B5EF4-FFF2-40B4-BE49-F238E27FC236}">
                <a16:creationId xmlns:a16="http://schemas.microsoft.com/office/drawing/2014/main" id="{B05332E5-86F7-CD19-1365-E518ED57352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06285" y="1799923"/>
            <a:ext cx="1611320" cy="1359551"/>
          </a:xfrm>
          <a:prstGeom prst="rect">
            <a:avLst/>
          </a:prstGeom>
        </p:spPr>
      </p:pic>
      <p:pic>
        <p:nvPicPr>
          <p:cNvPr id="9" name="20250812_141812">
            <a:hlinkClick r:id="" action="ppaction://media"/>
            <a:extLst>
              <a:ext uri="{FF2B5EF4-FFF2-40B4-BE49-F238E27FC236}">
                <a16:creationId xmlns:a16="http://schemas.microsoft.com/office/drawing/2014/main" id="{E8835E32-CDBD-2B5E-061F-9C278956E28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282402" y="3800883"/>
            <a:ext cx="1953125" cy="989412"/>
          </a:xfrm>
          <a:prstGeom prst="rect">
            <a:avLst/>
          </a:prstGeom>
        </p:spPr>
      </p:pic>
      <p:pic>
        <p:nvPicPr>
          <p:cNvPr id="11" name="20250812_142019">
            <a:hlinkClick r:id="" action="ppaction://media"/>
            <a:extLst>
              <a:ext uri="{FF2B5EF4-FFF2-40B4-BE49-F238E27FC236}">
                <a16:creationId xmlns:a16="http://schemas.microsoft.com/office/drawing/2014/main" id="{275BD558-1DA4-748C-367C-417E6C6ED56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367298" y="2278835"/>
            <a:ext cx="1369795" cy="16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CF2009DB-BD5B-D0E3-1AE4-4E89FF0B9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E561D80B-1098-2F7E-B34B-9E85D327C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场景切换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C2102-B4DB-2253-AD9C-AA1B0497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44" y="3094507"/>
            <a:ext cx="6533333" cy="5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7DFE77-DD4A-43B3-97D8-B91160E2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44" y="4058024"/>
            <a:ext cx="5038095" cy="390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53093D-2160-7B05-38BB-EABB709F4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44" y="1801584"/>
            <a:ext cx="7457143" cy="876190"/>
          </a:xfrm>
          <a:prstGeom prst="rect">
            <a:avLst/>
          </a:prstGeom>
        </p:spPr>
      </p:pic>
      <p:sp>
        <p:nvSpPr>
          <p:cNvPr id="13" name="Google Shape;620;p51">
            <a:extLst>
              <a:ext uri="{FF2B5EF4-FFF2-40B4-BE49-F238E27FC236}">
                <a16:creationId xmlns:a16="http://schemas.microsoft.com/office/drawing/2014/main" id="{8B5767CA-ED2E-E866-90C1-1C6663C17C68}"/>
              </a:ext>
            </a:extLst>
          </p:cNvPr>
          <p:cNvSpPr txBox="1"/>
          <p:nvPr/>
        </p:nvSpPr>
        <p:spPr>
          <a:xfrm>
            <a:off x="814444" y="1352643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/>
              <a:t>Script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" name="Google Shape;620;p51">
            <a:extLst>
              <a:ext uri="{FF2B5EF4-FFF2-40B4-BE49-F238E27FC236}">
                <a16:creationId xmlns:a16="http://schemas.microsoft.com/office/drawing/2014/main" id="{13599DC0-7454-7F60-98E8-55DDF74085F2}"/>
              </a:ext>
            </a:extLst>
          </p:cNvPr>
          <p:cNvSpPr txBox="1"/>
          <p:nvPr/>
        </p:nvSpPr>
        <p:spPr>
          <a:xfrm>
            <a:off x="814444" y="2692895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/>
              <a:t>VS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" name="Google Shape;620;p51">
            <a:extLst>
              <a:ext uri="{FF2B5EF4-FFF2-40B4-BE49-F238E27FC236}">
                <a16:creationId xmlns:a16="http://schemas.microsoft.com/office/drawing/2014/main" id="{3A73F0CA-AA62-1E17-241D-92A45BA3F868}"/>
              </a:ext>
            </a:extLst>
          </p:cNvPr>
          <p:cNvSpPr txBox="1"/>
          <p:nvPr/>
        </p:nvSpPr>
        <p:spPr>
          <a:xfrm>
            <a:off x="814444" y="3673349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/>
              <a:t>FS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67446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</a:rPr>
              <a:t>问题解决</a:t>
            </a:r>
            <a:endParaRPr dirty="0"/>
          </a:p>
        </p:txBody>
      </p:sp>
      <p:sp>
        <p:nvSpPr>
          <p:cNvPr id="14" name="Google Shape;337;p37">
            <a:extLst>
              <a:ext uri="{FF2B5EF4-FFF2-40B4-BE49-F238E27FC236}">
                <a16:creationId xmlns:a16="http://schemas.microsoft.com/office/drawing/2014/main" id="{F8B85A1F-179C-958B-CA94-066C56EC6D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buffer</a:t>
            </a:r>
            <a:r>
              <a:rPr lang="zh-CN" altLang="en-US" dirty="0"/>
              <a:t>控制速度</a:t>
            </a:r>
            <a:endParaRPr dirty="0"/>
          </a:p>
        </p:txBody>
      </p:sp>
      <p:sp>
        <p:nvSpPr>
          <p:cNvPr id="15" name="Google Shape;338;p37">
            <a:extLst>
              <a:ext uri="{FF2B5EF4-FFF2-40B4-BE49-F238E27FC236}">
                <a16:creationId xmlns:a16="http://schemas.microsoft.com/office/drawing/2014/main" id="{A2462E4E-4D92-A7CA-7AD5-4257E5C054F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49900" y="3342423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协程等待开始</a:t>
            </a:r>
            <a:endParaRPr dirty="0"/>
          </a:p>
        </p:txBody>
      </p:sp>
      <p:sp>
        <p:nvSpPr>
          <p:cNvPr id="16" name="Google Shape;340;p37">
            <a:extLst>
              <a:ext uri="{FF2B5EF4-FFF2-40B4-BE49-F238E27FC236}">
                <a16:creationId xmlns:a16="http://schemas.microsoft.com/office/drawing/2014/main" id="{56E61247-7114-A982-3ECE-F739E6473C3C}"/>
              </a:ext>
            </a:extLst>
          </p:cNvPr>
          <p:cNvSpPr txBox="1">
            <a:spLocks/>
          </p:cNvSpPr>
          <p:nvPr/>
        </p:nvSpPr>
        <p:spPr>
          <a:xfrm>
            <a:off x="1731050" y="1217813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生成音乐过快</a:t>
            </a:r>
            <a:endParaRPr lang="zh-CN" altLang="en-US" dirty="0"/>
          </a:p>
        </p:txBody>
      </p:sp>
      <p:sp>
        <p:nvSpPr>
          <p:cNvPr id="17" name="Google Shape;341;p37">
            <a:extLst>
              <a:ext uri="{FF2B5EF4-FFF2-40B4-BE49-F238E27FC236}">
                <a16:creationId xmlns:a16="http://schemas.microsoft.com/office/drawing/2014/main" id="{D4CB3934-698E-377A-CC46-71B3CE0F3D6E}"/>
              </a:ext>
            </a:extLst>
          </p:cNvPr>
          <p:cNvSpPr txBox="1">
            <a:spLocks/>
          </p:cNvSpPr>
          <p:nvPr/>
        </p:nvSpPr>
        <p:spPr>
          <a:xfrm>
            <a:off x="1749900" y="2937463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音乐与场景不同步（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AudioSource.Play()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后有延迟）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Google Shape;352;p37">
            <a:extLst>
              <a:ext uri="{FF2B5EF4-FFF2-40B4-BE49-F238E27FC236}">
                <a16:creationId xmlns:a16="http://schemas.microsoft.com/office/drawing/2014/main" id="{D469A535-7CA5-398B-4E61-D578DC572CF0}"/>
              </a:ext>
            </a:extLst>
          </p:cNvPr>
          <p:cNvGrpSpPr/>
          <p:nvPr/>
        </p:nvGrpSpPr>
        <p:grpSpPr>
          <a:xfrm>
            <a:off x="1148438" y="3021632"/>
            <a:ext cx="293750" cy="345000"/>
            <a:chOff x="5596113" y="2520150"/>
            <a:chExt cx="293750" cy="345000"/>
          </a:xfrm>
        </p:grpSpPr>
        <p:sp>
          <p:nvSpPr>
            <p:cNvPr id="19" name="Google Shape;353;p37">
              <a:extLst>
                <a:ext uri="{FF2B5EF4-FFF2-40B4-BE49-F238E27FC236}">
                  <a16:creationId xmlns:a16="http://schemas.microsoft.com/office/drawing/2014/main" id="{DAB2D986-4C4E-0685-76E1-279FFDD5951C}"/>
                </a:ext>
              </a:extLst>
            </p:cNvPr>
            <p:cNvSpPr/>
            <p:nvPr/>
          </p:nvSpPr>
          <p:spPr>
            <a:xfrm>
              <a:off x="5768088" y="27477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4;p37">
              <a:extLst>
                <a:ext uri="{FF2B5EF4-FFF2-40B4-BE49-F238E27FC236}">
                  <a16:creationId xmlns:a16="http://schemas.microsoft.com/office/drawing/2014/main" id="{FB5446D6-4C4B-057D-FCA7-EA30F5E4C10E}"/>
                </a:ext>
              </a:extLst>
            </p:cNvPr>
            <p:cNvSpPr/>
            <p:nvPr/>
          </p:nvSpPr>
          <p:spPr>
            <a:xfrm>
              <a:off x="5596113" y="2565000"/>
              <a:ext cx="244525" cy="300150"/>
            </a:xfrm>
            <a:custGeom>
              <a:avLst/>
              <a:gdLst/>
              <a:ahLst/>
              <a:cxnLst/>
              <a:rect l="l" t="t" r="r" b="b"/>
              <a:pathLst>
                <a:path w="9781" h="12006" extrusionOk="0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5;p37">
              <a:extLst>
                <a:ext uri="{FF2B5EF4-FFF2-40B4-BE49-F238E27FC236}">
                  <a16:creationId xmlns:a16="http://schemas.microsoft.com/office/drawing/2014/main" id="{E72619F8-64E2-C755-103C-BE2CBB4321D6}"/>
                </a:ext>
              </a:extLst>
            </p:cNvPr>
            <p:cNvSpPr/>
            <p:nvPr/>
          </p:nvSpPr>
          <p:spPr>
            <a:xfrm>
              <a:off x="5661213" y="2619600"/>
              <a:ext cx="100500" cy="14900"/>
            </a:xfrm>
            <a:custGeom>
              <a:avLst/>
              <a:gdLst/>
              <a:ahLst/>
              <a:cxnLst/>
              <a:rect l="l" t="t" r="r" b="b"/>
              <a:pathLst>
                <a:path w="4020" h="596" extrusionOk="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6;p37">
              <a:extLst>
                <a:ext uri="{FF2B5EF4-FFF2-40B4-BE49-F238E27FC236}">
                  <a16:creationId xmlns:a16="http://schemas.microsoft.com/office/drawing/2014/main" id="{0E234525-1A8B-B472-9A10-695EB45744E9}"/>
                </a:ext>
              </a:extLst>
            </p:cNvPr>
            <p:cNvSpPr/>
            <p:nvPr/>
          </p:nvSpPr>
          <p:spPr>
            <a:xfrm>
              <a:off x="5688888" y="2663425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7;p37">
              <a:extLst>
                <a:ext uri="{FF2B5EF4-FFF2-40B4-BE49-F238E27FC236}">
                  <a16:creationId xmlns:a16="http://schemas.microsoft.com/office/drawing/2014/main" id="{13ACCE5F-8DFA-3DFE-CB9B-EE02A9D85FE8}"/>
                </a:ext>
              </a:extLst>
            </p:cNvPr>
            <p:cNvSpPr/>
            <p:nvPr/>
          </p:nvSpPr>
          <p:spPr>
            <a:xfrm>
              <a:off x="5732713" y="2520150"/>
              <a:ext cx="157150" cy="158175"/>
            </a:xfrm>
            <a:custGeom>
              <a:avLst/>
              <a:gdLst/>
              <a:ahLst/>
              <a:cxnLst/>
              <a:rect l="l" t="t" r="r" b="b"/>
              <a:pathLst>
                <a:path w="6286" h="6327" extrusionOk="0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;p37">
              <a:extLst>
                <a:ext uri="{FF2B5EF4-FFF2-40B4-BE49-F238E27FC236}">
                  <a16:creationId xmlns:a16="http://schemas.microsoft.com/office/drawing/2014/main" id="{6FDDDA2D-0E35-51F3-FCC3-32957D420AD5}"/>
                </a:ext>
              </a:extLst>
            </p:cNvPr>
            <p:cNvSpPr/>
            <p:nvPr/>
          </p:nvSpPr>
          <p:spPr>
            <a:xfrm>
              <a:off x="5787313" y="2575525"/>
              <a:ext cx="48975" cy="48450"/>
            </a:xfrm>
            <a:custGeom>
              <a:avLst/>
              <a:gdLst/>
              <a:ahLst/>
              <a:cxnLst/>
              <a:rect l="l" t="t" r="r" b="b"/>
              <a:pathLst>
                <a:path w="1959" h="1938" extrusionOk="0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9;p37">
              <a:extLst>
                <a:ext uri="{FF2B5EF4-FFF2-40B4-BE49-F238E27FC236}">
                  <a16:creationId xmlns:a16="http://schemas.microsoft.com/office/drawing/2014/main" id="{8457A4F5-E4BD-D861-3926-86EB5B130FBC}"/>
                </a:ext>
              </a:extLst>
            </p:cNvPr>
            <p:cNvSpPr/>
            <p:nvPr/>
          </p:nvSpPr>
          <p:spPr>
            <a:xfrm>
              <a:off x="5780913" y="2570400"/>
              <a:ext cx="17950" cy="15150"/>
            </a:xfrm>
            <a:custGeom>
              <a:avLst/>
              <a:gdLst/>
              <a:ahLst/>
              <a:cxnLst/>
              <a:rect l="l" t="t" r="r" b="b"/>
              <a:pathLst>
                <a:path w="718" h="606" extrusionOk="0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;p37">
              <a:extLst>
                <a:ext uri="{FF2B5EF4-FFF2-40B4-BE49-F238E27FC236}">
                  <a16:creationId xmlns:a16="http://schemas.microsoft.com/office/drawing/2014/main" id="{30BE7549-EF8F-D031-D2F2-855E661A4F13}"/>
                </a:ext>
              </a:extLst>
            </p:cNvPr>
            <p:cNvSpPr/>
            <p:nvPr/>
          </p:nvSpPr>
          <p:spPr>
            <a:xfrm>
              <a:off x="5824488" y="2614225"/>
              <a:ext cx="18200" cy="14875"/>
            </a:xfrm>
            <a:custGeom>
              <a:avLst/>
              <a:gdLst/>
              <a:ahLst/>
              <a:cxnLst/>
              <a:rect l="l" t="t" r="r" b="b"/>
              <a:pathLst>
                <a:path w="728" h="595" extrusionOk="0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61;p37">
            <a:extLst>
              <a:ext uri="{FF2B5EF4-FFF2-40B4-BE49-F238E27FC236}">
                <a16:creationId xmlns:a16="http://schemas.microsoft.com/office/drawing/2014/main" id="{4EF26B95-75B3-EB76-888F-FF012859BA59}"/>
              </a:ext>
            </a:extLst>
          </p:cNvPr>
          <p:cNvGrpSpPr/>
          <p:nvPr/>
        </p:nvGrpSpPr>
        <p:grpSpPr>
          <a:xfrm>
            <a:off x="1104613" y="1334613"/>
            <a:ext cx="343700" cy="343725"/>
            <a:chOff x="5493613" y="1976825"/>
            <a:chExt cx="343700" cy="343725"/>
          </a:xfrm>
        </p:grpSpPr>
        <p:sp>
          <p:nvSpPr>
            <p:cNvPr id="28" name="Google Shape;362;p37">
              <a:extLst>
                <a:ext uri="{FF2B5EF4-FFF2-40B4-BE49-F238E27FC236}">
                  <a16:creationId xmlns:a16="http://schemas.microsoft.com/office/drawing/2014/main" id="{6B1C6D0D-03BB-DDD6-A0F3-269FA5259250}"/>
                </a:ext>
              </a:extLst>
            </p:cNvPr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37">
              <a:extLst>
                <a:ext uri="{FF2B5EF4-FFF2-40B4-BE49-F238E27FC236}">
                  <a16:creationId xmlns:a16="http://schemas.microsoft.com/office/drawing/2014/main" id="{8D636259-4E25-C8E9-B7F7-BF41DD258842}"/>
                </a:ext>
              </a:extLst>
            </p:cNvPr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4;p37">
              <a:extLst>
                <a:ext uri="{FF2B5EF4-FFF2-40B4-BE49-F238E27FC236}">
                  <a16:creationId xmlns:a16="http://schemas.microsoft.com/office/drawing/2014/main" id="{5DE92A6E-AB5D-666F-E17F-12433B8AEAE1}"/>
                </a:ext>
              </a:extLst>
            </p:cNvPr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37">
              <a:extLst>
                <a:ext uri="{FF2B5EF4-FFF2-40B4-BE49-F238E27FC236}">
                  <a16:creationId xmlns:a16="http://schemas.microsoft.com/office/drawing/2014/main" id="{56D7603F-EB71-D17D-8ECF-79074D653865}"/>
                </a:ext>
              </a:extLst>
            </p:cNvPr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;p37">
              <a:extLst>
                <a:ext uri="{FF2B5EF4-FFF2-40B4-BE49-F238E27FC236}">
                  <a16:creationId xmlns:a16="http://schemas.microsoft.com/office/drawing/2014/main" id="{597423E5-D5B9-B410-6ECE-5AD8CF117B9B}"/>
                </a:ext>
              </a:extLst>
            </p:cNvPr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7;p37">
              <a:extLst>
                <a:ext uri="{FF2B5EF4-FFF2-40B4-BE49-F238E27FC236}">
                  <a16:creationId xmlns:a16="http://schemas.microsoft.com/office/drawing/2014/main" id="{A60E3213-0B6A-9AA8-652F-348DFE42D2AD}"/>
                </a:ext>
              </a:extLst>
            </p:cNvPr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8;p37">
              <a:extLst>
                <a:ext uri="{FF2B5EF4-FFF2-40B4-BE49-F238E27FC236}">
                  <a16:creationId xmlns:a16="http://schemas.microsoft.com/office/drawing/2014/main" id="{D63E4C72-9EC3-9B4F-E874-9E58720D68E9}"/>
                </a:ext>
              </a:extLst>
            </p:cNvPr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9;p37">
              <a:extLst>
                <a:ext uri="{FF2B5EF4-FFF2-40B4-BE49-F238E27FC236}">
                  <a16:creationId xmlns:a16="http://schemas.microsoft.com/office/drawing/2014/main" id="{DC5886DA-5AD5-C00D-D7D9-46846DAE79FF}"/>
                </a:ext>
              </a:extLst>
            </p:cNvPr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538;p46">
            <a:extLst>
              <a:ext uri="{FF2B5EF4-FFF2-40B4-BE49-F238E27FC236}">
                <a16:creationId xmlns:a16="http://schemas.microsoft.com/office/drawing/2014/main" id="{077417D6-B072-22A1-E055-69AC2459E3FB}"/>
              </a:ext>
            </a:extLst>
          </p:cNvPr>
          <p:cNvCxnSpPr>
            <a:cxnSpLocks/>
          </p:cNvCxnSpPr>
          <p:nvPr/>
        </p:nvCxnSpPr>
        <p:spPr>
          <a:xfrm flipH="1">
            <a:off x="0" y="1448688"/>
            <a:ext cx="9962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538;p46">
            <a:extLst>
              <a:ext uri="{FF2B5EF4-FFF2-40B4-BE49-F238E27FC236}">
                <a16:creationId xmlns:a16="http://schemas.microsoft.com/office/drawing/2014/main" id="{8725530F-E79E-F65E-C4FA-64F128578A96}"/>
              </a:ext>
            </a:extLst>
          </p:cNvPr>
          <p:cNvCxnSpPr>
            <a:cxnSpLocks/>
          </p:cNvCxnSpPr>
          <p:nvPr/>
        </p:nvCxnSpPr>
        <p:spPr>
          <a:xfrm flipH="1">
            <a:off x="0" y="3207164"/>
            <a:ext cx="9962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5B722002-603D-0BD2-7A30-8F2F10C8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97" y="1031626"/>
            <a:ext cx="2796709" cy="134357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D4F8819-37BE-2AB9-6AF1-28626D08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50" y="3667951"/>
            <a:ext cx="2971979" cy="82093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B34CF6F-0EFB-C7B9-099A-8059F299C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652" y="3620126"/>
            <a:ext cx="2184385" cy="9282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BCD965DE-10B8-FFC0-9132-F2E7A469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1A3A66C7-6B35-840C-13AE-15C163EE3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性能优化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DFF37532-B0E6-342C-5328-FCEAC24CB41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8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DF89D432-983C-6B36-53DD-498E3A63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B907F7DD-D032-5E08-C680-6F13A29E3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手动控制渲染</a:t>
            </a:r>
            <a:endParaRPr dirty="0"/>
          </a:p>
        </p:txBody>
      </p:sp>
      <p:sp>
        <p:nvSpPr>
          <p:cNvPr id="5" name="Google Shape;620;p51">
            <a:extLst>
              <a:ext uri="{FF2B5EF4-FFF2-40B4-BE49-F238E27FC236}">
                <a16:creationId xmlns:a16="http://schemas.microsoft.com/office/drawing/2014/main" id="{DBDBB67D-47D7-7A7C-D580-1FCFE135D111}"/>
              </a:ext>
            </a:extLst>
          </p:cNvPr>
          <p:cNvSpPr txBox="1"/>
          <p:nvPr/>
        </p:nvSpPr>
        <p:spPr>
          <a:xfrm>
            <a:off x="795192" y="1374234"/>
            <a:ext cx="6539259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 err="1">
                <a:solidFill>
                  <a:schemeClr val="dk1"/>
                </a:solidFill>
                <a:latin typeface="Hanken Grotesk"/>
              </a:rPr>
              <a:t>DrawMeshInstanced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替代</a:t>
            </a: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Instantiate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，减少实例化和销毁消耗，</a:t>
            </a: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Items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多时较明显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74F661-9772-F3FD-3C09-0CA1324C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85" y="2390150"/>
            <a:ext cx="2685714" cy="20476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F48C87-B6A6-E730-4B62-F9DDEDB4F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786" y="2380626"/>
            <a:ext cx="2666667" cy="205714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AF03027-B9E0-0123-8693-C65236F2902F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3681899" y="3409198"/>
            <a:ext cx="1659887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63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B7DF3535-BCBA-E431-2C1D-7EE16426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A5B307F1-66C6-7319-73E8-42E24CCBF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Grid Terrain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50769-626C-FE97-B22D-4C8AC335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67568"/>
            <a:ext cx="6323798" cy="1009354"/>
          </a:xfrm>
          <a:prstGeom prst="rect">
            <a:avLst/>
          </a:prstGeom>
        </p:spPr>
      </p:pic>
      <p:sp>
        <p:nvSpPr>
          <p:cNvPr id="5" name="Google Shape;620;p51">
            <a:extLst>
              <a:ext uri="{FF2B5EF4-FFF2-40B4-BE49-F238E27FC236}">
                <a16:creationId xmlns:a16="http://schemas.microsoft.com/office/drawing/2014/main" id="{48F74387-98A8-2E02-8B9E-35469126D28A}"/>
              </a:ext>
            </a:extLst>
          </p:cNvPr>
          <p:cNvSpPr txBox="1"/>
          <p:nvPr/>
        </p:nvSpPr>
        <p:spPr>
          <a:xfrm>
            <a:off x="809631" y="1333748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新：</a:t>
            </a: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Matrix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不变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FC40A5-42B8-7AD1-53AB-2A8C863A7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210742"/>
            <a:ext cx="6571429" cy="1380952"/>
          </a:xfrm>
          <a:prstGeom prst="rect">
            <a:avLst/>
          </a:prstGeom>
        </p:spPr>
      </p:pic>
      <p:sp>
        <p:nvSpPr>
          <p:cNvPr id="11" name="Google Shape;620;p51">
            <a:extLst>
              <a:ext uri="{FF2B5EF4-FFF2-40B4-BE49-F238E27FC236}">
                <a16:creationId xmlns:a16="http://schemas.microsoft.com/office/drawing/2014/main" id="{2485ABF5-E2FA-E586-4092-882385C33BA8}"/>
              </a:ext>
            </a:extLst>
          </p:cNvPr>
          <p:cNvSpPr txBox="1"/>
          <p:nvPr/>
        </p:nvSpPr>
        <p:spPr>
          <a:xfrm>
            <a:off x="809631" y="2776922"/>
            <a:ext cx="1682558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Shader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中修改位置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sp>
        <p:nvSpPr>
          <p:cNvPr id="2" name="Google Shape;620;p51">
            <a:extLst>
              <a:ext uri="{FF2B5EF4-FFF2-40B4-BE49-F238E27FC236}">
                <a16:creationId xmlns:a16="http://schemas.microsoft.com/office/drawing/2014/main" id="{F71EA74E-7CFE-269E-6E2F-AD1BF3555790}"/>
              </a:ext>
            </a:extLst>
          </p:cNvPr>
          <p:cNvSpPr txBox="1"/>
          <p:nvPr/>
        </p:nvSpPr>
        <p:spPr>
          <a:xfrm>
            <a:off x="809630" y="1017725"/>
            <a:ext cx="3574677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原：每帧增加新</a:t>
            </a: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Instance</a:t>
            </a: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，删除旧</a:t>
            </a:r>
            <a:r>
              <a:rPr lang="en-US" altLang="zh-CN" dirty="0">
                <a:solidFill>
                  <a:schemeClr val="dk1"/>
                </a:solidFill>
                <a:latin typeface="Hanken Grotesk"/>
              </a:rPr>
              <a:t>Instance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D6BD6E-AF9D-AE57-62CA-1CC5CA21D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076" y="358050"/>
            <a:ext cx="1596414" cy="1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4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项目概述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FEF4EF-D63A-C402-E01F-F6AF6F545DE5}"/>
              </a:ext>
            </a:extLst>
          </p:cNvPr>
          <p:cNvSpPr txBox="1"/>
          <p:nvPr/>
        </p:nvSpPr>
        <p:spPr>
          <a:xfrm>
            <a:off x="1216475" y="2818950"/>
            <a:ext cx="27931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hlinkClick r:id="rId3"/>
              </a:rPr>
              <a:t>https://github.com/youkeyao/InfiniteRhythm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CC12A1A7-EF1F-E7B2-A7AA-5A1B6EB7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1E5265A3-55C2-55F3-0AD8-A09855D31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项目组实习展示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BC420A08-5BE3-71DC-7DAD-25C252D946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584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78B4EEA2-009F-B0D0-2284-19CDC364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4B386A7F-1785-1A9C-A346-DEADF06E4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反序列化优化</a:t>
            </a:r>
            <a:endParaRPr dirty="0"/>
          </a:p>
        </p:txBody>
      </p:sp>
      <p:sp>
        <p:nvSpPr>
          <p:cNvPr id="2" name="Google Shape;620;p51">
            <a:extLst>
              <a:ext uri="{FF2B5EF4-FFF2-40B4-BE49-F238E27FC236}">
                <a16:creationId xmlns:a16="http://schemas.microsoft.com/office/drawing/2014/main" id="{2D8CCE95-FBC7-2126-89EC-073D30023B96}"/>
              </a:ext>
            </a:extLst>
          </p:cNvPr>
          <p:cNvSpPr txBox="1"/>
          <p:nvPr/>
        </p:nvSpPr>
        <p:spPr>
          <a:xfrm>
            <a:off x="795192" y="1152853"/>
            <a:ext cx="6539259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读取加速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035D4B-F66F-A637-6F08-2FA55B33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1586673"/>
            <a:ext cx="4220193" cy="1160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835823-057F-1156-23A3-2205C3BB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89" y="1588527"/>
            <a:ext cx="3230917" cy="1158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154AF3-2C94-208A-0EE0-CD1A7D2D7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169" y="3325123"/>
            <a:ext cx="4283242" cy="133104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DCE89C1-24F4-0C9C-FB7B-E9B752021B77}"/>
              </a:ext>
            </a:extLst>
          </p:cNvPr>
          <p:cNvCxnSpPr>
            <a:cxnSpLocks/>
          </p:cNvCxnSpPr>
          <p:nvPr/>
        </p:nvCxnSpPr>
        <p:spPr>
          <a:xfrm>
            <a:off x="4370977" y="2830836"/>
            <a:ext cx="0" cy="43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0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B8451DF3-E2CB-DD96-4115-4DA5F6C3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1877D8A6-712B-2790-8886-5AAD5CC81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反序列化优化</a:t>
            </a:r>
            <a:endParaRPr dirty="0"/>
          </a:p>
        </p:txBody>
      </p:sp>
      <p:sp>
        <p:nvSpPr>
          <p:cNvPr id="2" name="Google Shape;620;p51">
            <a:extLst>
              <a:ext uri="{FF2B5EF4-FFF2-40B4-BE49-F238E27FC236}">
                <a16:creationId xmlns:a16="http://schemas.microsoft.com/office/drawing/2014/main" id="{1C7D905A-D315-8D42-BAF1-BF5BE6DDF717}"/>
              </a:ext>
            </a:extLst>
          </p:cNvPr>
          <p:cNvSpPr txBox="1"/>
          <p:nvPr/>
        </p:nvSpPr>
        <p:spPr>
          <a:xfrm>
            <a:off x="756690" y="1039976"/>
            <a:ext cx="6539259" cy="43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dirty="0">
                <a:solidFill>
                  <a:schemeClr val="dk1"/>
                </a:solidFill>
                <a:latin typeface="Hanken Grotesk"/>
              </a:rPr>
              <a:t>曲线简化，增加二阶贝塞尔数据</a:t>
            </a:r>
            <a:endParaRPr dirty="0">
              <a:solidFill>
                <a:schemeClr val="dk1"/>
              </a:solidFill>
              <a:latin typeface="Hanken Grotesk"/>
              <a:sym typeface="Hanken Grotesk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245B0-612A-FAFB-C6DE-26F008D7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23" y="857779"/>
            <a:ext cx="2461038" cy="1316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6E79E3-A6F3-F641-8CF4-8BE97AD6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148" y="820117"/>
            <a:ext cx="1705170" cy="150930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509CA28-F988-8DC3-A19A-F938D9F2AEA0}"/>
              </a:ext>
            </a:extLst>
          </p:cNvPr>
          <p:cNvCxnSpPr>
            <a:cxnSpLocks/>
          </p:cNvCxnSpPr>
          <p:nvPr/>
        </p:nvCxnSpPr>
        <p:spPr>
          <a:xfrm>
            <a:off x="5948413" y="1473796"/>
            <a:ext cx="572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0C8B8C7-355D-9DED-F49A-3262378F1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8" y="1955825"/>
            <a:ext cx="2212799" cy="25826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D7861F-AC90-414F-E261-1E4AF216B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782" y="2292281"/>
            <a:ext cx="2326085" cy="24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0F476D15-1ED0-B4E1-152B-38961FC3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>
            <a:extLst>
              <a:ext uri="{FF2B5EF4-FFF2-40B4-BE49-F238E27FC236}">
                <a16:creationId xmlns:a16="http://schemas.microsoft.com/office/drawing/2014/main" id="{47353795-6C9B-0A97-1BF3-973EC0190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特效动画系统重构</a:t>
            </a: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ECS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9789FB-933F-6EA5-AA9F-18A959C9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37659"/>
            <a:ext cx="1627302" cy="3560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F30E8B-E1D9-5654-61F4-48A159BD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02" y="1753586"/>
            <a:ext cx="3351244" cy="19068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E3C531C-5B27-5816-0A81-1EB0C8B08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37" y="1598797"/>
            <a:ext cx="2591466" cy="7437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709771-3861-04FB-D0B8-C81926BB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543" y="2666839"/>
            <a:ext cx="2894760" cy="16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65B3A1A8-6566-E9EE-1994-562852C1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>
            <a:extLst>
              <a:ext uri="{FF2B5EF4-FFF2-40B4-BE49-F238E27FC236}">
                <a16:creationId xmlns:a16="http://schemas.microsoft.com/office/drawing/2014/main" id="{950A33F2-B732-5F95-D2DB-7846BCBC0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53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>
          <a:extLst>
            <a:ext uri="{FF2B5EF4-FFF2-40B4-BE49-F238E27FC236}">
              <a16:creationId xmlns:a16="http://schemas.microsoft.com/office/drawing/2014/main" id="{177F1120-CF35-67CA-9D13-7B09EF3F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8">
            <a:extLst>
              <a:ext uri="{FF2B5EF4-FFF2-40B4-BE49-F238E27FC236}">
                <a16:creationId xmlns:a16="http://schemas.microsoft.com/office/drawing/2014/main" id="{ED43902B-8766-45EB-5590-8FEDB538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参考资料</a:t>
            </a:r>
            <a:endParaRPr dirty="0"/>
          </a:p>
        </p:txBody>
      </p:sp>
      <p:sp>
        <p:nvSpPr>
          <p:cNvPr id="834" name="Google Shape;834;p58">
            <a:extLst>
              <a:ext uri="{FF2B5EF4-FFF2-40B4-BE49-F238E27FC236}">
                <a16:creationId xmlns:a16="http://schemas.microsoft.com/office/drawing/2014/main" id="{2E36DC94-66F2-8392-2781-5880CF98BC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00144"/>
            <a:ext cx="8136693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hlinkClick r:id="rId3"/>
              </a:rPr>
              <a:t>https://github.com/ace-step/ACE-Step</a:t>
            </a:r>
            <a:endParaRPr lang="en-US" dirty="0"/>
          </a:p>
          <a:p>
            <a:pPr marL="0" lvl="0" indent="0">
              <a:buNone/>
            </a:pPr>
            <a:r>
              <a:rPr lang="en-US" dirty="0">
                <a:hlinkClick r:id="rId4"/>
              </a:rPr>
              <a:t>https://github.com/magenta/magenta-realtime</a:t>
            </a:r>
            <a:endParaRPr lang="en-US" dirty="0"/>
          </a:p>
          <a:p>
            <a:pPr marL="0" lvl="0" indent="0">
              <a:buNone/>
            </a:pPr>
            <a:r>
              <a:rPr lang="en-US" dirty="0">
                <a:hlinkClick r:id="rId5"/>
              </a:rPr>
              <a:t>https://archive.gamedev.net/archive/reference/programming/features/beatdetection</a:t>
            </a:r>
            <a:endParaRPr lang="en-US" dirty="0"/>
          </a:p>
          <a:p>
            <a:pPr marL="0" lvl="0" indent="0">
              <a:buNone/>
            </a:pPr>
            <a:r>
              <a:rPr lang="en-US" dirty="0">
                <a:hlinkClick r:id="rId6"/>
              </a:rPr>
              <a:t>https://github.com/keijiro/BurstFFT</a:t>
            </a:r>
            <a:endParaRPr lang="en-US" dirty="0"/>
          </a:p>
          <a:p>
            <a:pPr marL="0" lvl="0" indent="0">
              <a:buNone/>
            </a:pPr>
            <a:r>
              <a:rPr lang="en-US" dirty="0">
                <a:hlinkClick r:id="rId7"/>
              </a:rPr>
              <a:t>https://zhuanlan.zhihu.com/p/488558717</a:t>
            </a:r>
            <a:endParaRPr lang="en-US" dirty="0"/>
          </a:p>
          <a:p>
            <a:pPr marL="0" lvl="0" indent="0">
              <a:buNone/>
            </a:pPr>
            <a:r>
              <a:rPr lang="en-US" altLang="zh-CN" dirty="0"/>
              <a:t>Tiller W, Hanson E G. Offsets of two-dimensional profiles[J]. IEEE Computer Graphics and Applications, 2007, 4(9): 36-46.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8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D622A2BC-38CB-553D-EFE2-436FE87A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4">
            <a:extLst>
              <a:ext uri="{FF2B5EF4-FFF2-40B4-BE49-F238E27FC236}">
                <a16:creationId xmlns:a16="http://schemas.microsoft.com/office/drawing/2014/main" id="{BF301025-F86A-CD5E-4F6C-87C87DB8B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设计目标</a:t>
            </a:r>
            <a:endParaRPr b="1" kern="1200" dirty="0">
              <a:solidFill>
                <a:srgbClr val="2B2F3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" name="Google Shape;424;p44">
            <a:extLst>
              <a:ext uri="{FF2B5EF4-FFF2-40B4-BE49-F238E27FC236}">
                <a16:creationId xmlns:a16="http://schemas.microsoft.com/office/drawing/2014/main" id="{1FFCCC9E-631E-6E70-DF07-45B438BB52E8}"/>
              </a:ext>
            </a:extLst>
          </p:cNvPr>
          <p:cNvSpPr txBox="1"/>
          <p:nvPr/>
        </p:nvSpPr>
        <p:spPr>
          <a:xfrm>
            <a:off x="722376" y="2015458"/>
            <a:ext cx="2213329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一款</a:t>
            </a:r>
            <a:r>
              <a:rPr lang="en-US" altLang="zh-CN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</a:t>
            </a:r>
            <a:r>
              <a:rPr lang="zh-CN" altLang="en-US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根据音乐自动生成谱面和场景的</a:t>
            </a:r>
            <a:r>
              <a:rPr lang="en-US" altLang="zh-CN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</a:t>
            </a:r>
            <a:r>
              <a:rPr lang="zh-CN" altLang="en-US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音游，分为歌曲模式和无尽模式，</a:t>
            </a:r>
            <a:r>
              <a:rPr lang="en-US" altLang="zh-CN" sz="1200" dirty="0" err="1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用户可通过输入文本prompt改变</a:t>
            </a:r>
            <a:r>
              <a:rPr lang="zh-CN" altLang="en-US" sz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无尽模式音乐</a:t>
            </a:r>
            <a:r>
              <a:rPr lang="en-US" altLang="zh-CN" sz="1200" dirty="0" err="1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风格</a:t>
            </a:r>
            <a:endParaRPr lang="en-US" altLang="zh-CN" sz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D064CA-7F49-8825-ED57-595A7F07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43" y="1104230"/>
            <a:ext cx="5210129" cy="29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8340D780-88AB-D6D6-E93A-FDFFF2C54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>
            <a:extLst>
              <a:ext uri="{FF2B5EF4-FFF2-40B4-BE49-F238E27FC236}">
                <a16:creationId xmlns:a16="http://schemas.microsoft.com/office/drawing/2014/main" id="{E2713991-1B4E-3521-2FF5-26EE8CBFE22B}"/>
              </a:ext>
            </a:extLst>
          </p:cNvPr>
          <p:cNvSpPr/>
          <p:nvPr/>
        </p:nvSpPr>
        <p:spPr>
          <a:xfrm>
            <a:off x="2593875" y="3526538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>
            <a:extLst>
              <a:ext uri="{FF2B5EF4-FFF2-40B4-BE49-F238E27FC236}">
                <a16:creationId xmlns:a16="http://schemas.microsoft.com/office/drawing/2014/main" id="{DE670230-D55A-A3D1-1F7D-71D8AABB0A64}"/>
              </a:ext>
            </a:extLst>
          </p:cNvPr>
          <p:cNvSpPr/>
          <p:nvPr/>
        </p:nvSpPr>
        <p:spPr>
          <a:xfrm>
            <a:off x="1984275" y="238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>
            <a:extLst>
              <a:ext uri="{FF2B5EF4-FFF2-40B4-BE49-F238E27FC236}">
                <a16:creationId xmlns:a16="http://schemas.microsoft.com/office/drawing/2014/main" id="{937AD48F-0D3D-B601-566D-87B45AC88CAE}"/>
              </a:ext>
            </a:extLst>
          </p:cNvPr>
          <p:cNvSpPr/>
          <p:nvPr/>
        </p:nvSpPr>
        <p:spPr>
          <a:xfrm>
            <a:off x="1374675" y="120922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C5F2EE04-3235-47E5-7D70-57159B146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PCG</a:t>
            </a: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体现</a:t>
            </a:r>
            <a:endParaRPr b="1" kern="1200" dirty="0">
              <a:solidFill>
                <a:srgbClr val="2B2F3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66" name="Google Shape;466;p45">
            <a:extLst>
              <a:ext uri="{FF2B5EF4-FFF2-40B4-BE49-F238E27FC236}">
                <a16:creationId xmlns:a16="http://schemas.microsoft.com/office/drawing/2014/main" id="{2CEB2639-5B36-B5A4-F9B0-9CA3B25107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350" y="1565624"/>
            <a:ext cx="5079300" cy="72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/>
              <a:t>歌曲模式采用离线模型生成歌曲或手动上传，无尽模式使用实时无限生成音乐模型</a:t>
            </a:r>
            <a:endParaRPr dirty="0"/>
          </a:p>
        </p:txBody>
      </p:sp>
      <p:sp>
        <p:nvSpPr>
          <p:cNvPr id="467" name="Google Shape;467;p45">
            <a:extLst>
              <a:ext uri="{FF2B5EF4-FFF2-40B4-BE49-F238E27FC236}">
                <a16:creationId xmlns:a16="http://schemas.microsoft.com/office/drawing/2014/main" id="{F62244EC-9791-ACE9-CE86-7397508DBCF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641950" y="2739377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根据输入音乐生成任意轨道数的打击谱面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68" name="Google Shape;468;p45">
            <a:extLst>
              <a:ext uri="{FF2B5EF4-FFF2-40B4-BE49-F238E27FC236}">
                <a16:creationId xmlns:a16="http://schemas.microsoft.com/office/drawing/2014/main" id="{1DCF429A-C122-B614-111D-2C079B96BEF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根据预设自动生成周围场景，并随音乐节奏以及谱面音符的击打发生变化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69" name="Google Shape;469;p45">
            <a:extLst>
              <a:ext uri="{FF2B5EF4-FFF2-40B4-BE49-F238E27FC236}">
                <a16:creationId xmlns:a16="http://schemas.microsoft.com/office/drawing/2014/main" id="{389FFC17-7E0A-AA80-455E-CC76402C4C4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kern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音乐生成</a:t>
            </a:r>
            <a:endParaRPr sz="2000" b="1" kern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70" name="Google Shape;470;p45">
            <a:extLst>
              <a:ext uri="{FF2B5EF4-FFF2-40B4-BE49-F238E27FC236}">
                <a16:creationId xmlns:a16="http://schemas.microsoft.com/office/drawing/2014/main" id="{95CF3EC8-7657-D514-AB81-95CD50E0837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kern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谱面生成</a:t>
            </a:r>
            <a:endParaRPr sz="2000" b="1" kern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71" name="Google Shape;471;p45">
            <a:extLst>
              <a:ext uri="{FF2B5EF4-FFF2-40B4-BE49-F238E27FC236}">
                <a16:creationId xmlns:a16="http://schemas.microsoft.com/office/drawing/2014/main" id="{DC27B845-CFE3-2944-8639-E740442554F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kern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场景生成</a:t>
            </a:r>
            <a:endParaRPr sz="2000" b="1" kern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grpSp>
        <p:nvGrpSpPr>
          <p:cNvPr id="472" name="Google Shape;472;p45">
            <a:extLst>
              <a:ext uri="{FF2B5EF4-FFF2-40B4-BE49-F238E27FC236}">
                <a16:creationId xmlns:a16="http://schemas.microsoft.com/office/drawing/2014/main" id="{74C66106-A4A1-237C-7099-920B1D65491B}"/>
              </a:ext>
            </a:extLst>
          </p:cNvPr>
          <p:cNvGrpSpPr/>
          <p:nvPr/>
        </p:nvGrpSpPr>
        <p:grpSpPr>
          <a:xfrm>
            <a:off x="2103113" y="2467625"/>
            <a:ext cx="278600" cy="345000"/>
            <a:chOff x="2532463" y="3657550"/>
            <a:chExt cx="278600" cy="345000"/>
          </a:xfrm>
        </p:grpSpPr>
        <p:sp>
          <p:nvSpPr>
            <p:cNvPr id="473" name="Google Shape;473;p45">
              <a:extLst>
                <a:ext uri="{FF2B5EF4-FFF2-40B4-BE49-F238E27FC236}">
                  <a16:creationId xmlns:a16="http://schemas.microsoft.com/office/drawing/2014/main" id="{B2159D4A-FB03-2B13-AD41-D0D0ED0E79BB}"/>
                </a:ext>
              </a:extLst>
            </p:cNvPr>
            <p:cNvSpPr/>
            <p:nvPr/>
          </p:nvSpPr>
          <p:spPr>
            <a:xfrm>
              <a:off x="2752363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>
              <a:extLst>
                <a:ext uri="{FF2B5EF4-FFF2-40B4-BE49-F238E27FC236}">
                  <a16:creationId xmlns:a16="http://schemas.microsoft.com/office/drawing/2014/main" id="{BDEF7787-68A9-9B60-71D8-AD06E471A508}"/>
                </a:ext>
              </a:extLst>
            </p:cNvPr>
            <p:cNvSpPr/>
            <p:nvPr/>
          </p:nvSpPr>
          <p:spPr>
            <a:xfrm>
              <a:off x="2708538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>
              <a:extLst>
                <a:ext uri="{FF2B5EF4-FFF2-40B4-BE49-F238E27FC236}">
                  <a16:creationId xmlns:a16="http://schemas.microsoft.com/office/drawing/2014/main" id="{3904E0EC-5B68-743C-991C-0F60B46E664A}"/>
                </a:ext>
              </a:extLst>
            </p:cNvPr>
            <p:cNvSpPr/>
            <p:nvPr/>
          </p:nvSpPr>
          <p:spPr>
            <a:xfrm>
              <a:off x="2598588" y="3950225"/>
              <a:ext cx="58725" cy="52325"/>
            </a:xfrm>
            <a:custGeom>
              <a:avLst/>
              <a:gdLst/>
              <a:ahLst/>
              <a:cxnLst/>
              <a:rect l="l" t="t" r="r" b="b"/>
              <a:pathLst>
                <a:path w="2349" h="2093" extrusionOk="0">
                  <a:moveTo>
                    <a:pt x="1" y="1"/>
                  </a:moveTo>
                  <a:lnTo>
                    <a:pt x="1" y="1795"/>
                  </a:lnTo>
                  <a:cubicBezTo>
                    <a:pt x="1" y="1918"/>
                    <a:pt x="83" y="2051"/>
                    <a:pt x="216" y="2051"/>
                  </a:cubicBezTo>
                  <a:cubicBezTo>
                    <a:pt x="257" y="2072"/>
                    <a:pt x="288" y="2082"/>
                    <a:pt x="313" y="2082"/>
                  </a:cubicBezTo>
                  <a:cubicBezTo>
                    <a:pt x="339" y="2082"/>
                    <a:pt x="359" y="2072"/>
                    <a:pt x="380" y="2051"/>
                  </a:cubicBezTo>
                  <a:lnTo>
                    <a:pt x="1200" y="1836"/>
                  </a:lnTo>
                  <a:lnTo>
                    <a:pt x="1969" y="2051"/>
                  </a:lnTo>
                  <a:cubicBezTo>
                    <a:pt x="2010" y="2092"/>
                    <a:pt x="2010" y="2092"/>
                    <a:pt x="2051" y="2092"/>
                  </a:cubicBezTo>
                  <a:cubicBezTo>
                    <a:pt x="2133" y="2092"/>
                    <a:pt x="2266" y="2051"/>
                    <a:pt x="2307" y="1918"/>
                  </a:cubicBezTo>
                  <a:cubicBezTo>
                    <a:pt x="2348" y="1877"/>
                    <a:pt x="2348" y="1836"/>
                    <a:pt x="2348" y="1795"/>
                  </a:cubicBezTo>
                  <a:lnTo>
                    <a:pt x="2348" y="1"/>
                  </a:lnTo>
                  <a:lnTo>
                    <a:pt x="1754" y="1"/>
                  </a:lnTo>
                  <a:lnTo>
                    <a:pt x="1754" y="1405"/>
                  </a:lnTo>
                  <a:lnTo>
                    <a:pt x="1241" y="1231"/>
                  </a:lnTo>
                  <a:lnTo>
                    <a:pt x="1108" y="1231"/>
                  </a:lnTo>
                  <a:lnTo>
                    <a:pt x="595" y="140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>
              <a:extLst>
                <a:ext uri="{FF2B5EF4-FFF2-40B4-BE49-F238E27FC236}">
                  <a16:creationId xmlns:a16="http://schemas.microsoft.com/office/drawing/2014/main" id="{C3B18A38-ED96-4553-9177-DCFC8C31FCCC}"/>
                </a:ext>
              </a:extLst>
            </p:cNvPr>
            <p:cNvSpPr/>
            <p:nvPr/>
          </p:nvSpPr>
          <p:spPr>
            <a:xfrm>
              <a:off x="2532463" y="3657550"/>
              <a:ext cx="278600" cy="300150"/>
            </a:xfrm>
            <a:custGeom>
              <a:avLst/>
              <a:gdLst/>
              <a:ahLst/>
              <a:cxnLst/>
              <a:rect l="l" t="t" r="r" b="b"/>
              <a:pathLst>
                <a:path w="11144" h="12006" extrusionOk="0">
                  <a:moveTo>
                    <a:pt x="9606" y="595"/>
                  </a:moveTo>
                  <a:cubicBezTo>
                    <a:pt x="10119" y="595"/>
                    <a:pt x="10549" y="1026"/>
                    <a:pt x="10549" y="1539"/>
                  </a:cubicBezTo>
                  <a:lnTo>
                    <a:pt x="10549" y="10509"/>
                  </a:lnTo>
                  <a:cubicBezTo>
                    <a:pt x="10549" y="11021"/>
                    <a:pt x="10119" y="11400"/>
                    <a:pt x="9606" y="11400"/>
                  </a:cubicBezTo>
                  <a:lnTo>
                    <a:pt x="2000" y="11400"/>
                  </a:lnTo>
                  <a:cubicBezTo>
                    <a:pt x="1702" y="11400"/>
                    <a:pt x="1487" y="11195"/>
                    <a:pt x="1487" y="10888"/>
                  </a:cubicBezTo>
                  <a:lnTo>
                    <a:pt x="1487" y="10252"/>
                  </a:lnTo>
                  <a:lnTo>
                    <a:pt x="2051" y="10252"/>
                  </a:lnTo>
                  <a:cubicBezTo>
                    <a:pt x="2215" y="10252"/>
                    <a:pt x="2348" y="10170"/>
                    <a:pt x="2389" y="9996"/>
                  </a:cubicBezTo>
                  <a:cubicBezTo>
                    <a:pt x="2389" y="9822"/>
                    <a:pt x="2256" y="9658"/>
                    <a:pt x="2092" y="9658"/>
                  </a:cubicBezTo>
                  <a:lnTo>
                    <a:pt x="1487" y="9658"/>
                  </a:lnTo>
                  <a:lnTo>
                    <a:pt x="1487" y="7648"/>
                  </a:lnTo>
                  <a:lnTo>
                    <a:pt x="2051" y="7648"/>
                  </a:lnTo>
                  <a:cubicBezTo>
                    <a:pt x="2215" y="7648"/>
                    <a:pt x="2348" y="7556"/>
                    <a:pt x="2389" y="7392"/>
                  </a:cubicBezTo>
                  <a:cubicBezTo>
                    <a:pt x="2389" y="7218"/>
                    <a:pt x="2256" y="7044"/>
                    <a:pt x="2092" y="7044"/>
                  </a:cubicBezTo>
                  <a:lnTo>
                    <a:pt x="1487" y="7044"/>
                  </a:lnTo>
                  <a:lnTo>
                    <a:pt x="1487" y="4993"/>
                  </a:lnTo>
                  <a:lnTo>
                    <a:pt x="2051" y="4993"/>
                  </a:lnTo>
                  <a:cubicBezTo>
                    <a:pt x="2215" y="4993"/>
                    <a:pt x="2348" y="4911"/>
                    <a:pt x="2389" y="4788"/>
                  </a:cubicBezTo>
                  <a:cubicBezTo>
                    <a:pt x="2389" y="4573"/>
                    <a:pt x="2256" y="4440"/>
                    <a:pt x="2092" y="4440"/>
                  </a:cubicBezTo>
                  <a:lnTo>
                    <a:pt x="1487" y="4440"/>
                  </a:lnTo>
                  <a:lnTo>
                    <a:pt x="1487" y="2389"/>
                  </a:lnTo>
                  <a:lnTo>
                    <a:pt x="2051" y="2389"/>
                  </a:lnTo>
                  <a:cubicBezTo>
                    <a:pt x="2215" y="2389"/>
                    <a:pt x="2348" y="2307"/>
                    <a:pt x="2389" y="2133"/>
                  </a:cubicBezTo>
                  <a:cubicBezTo>
                    <a:pt x="2389" y="1969"/>
                    <a:pt x="2256" y="1795"/>
                    <a:pt x="2092" y="1795"/>
                  </a:cubicBezTo>
                  <a:lnTo>
                    <a:pt x="1487" y="1795"/>
                  </a:lnTo>
                  <a:lnTo>
                    <a:pt x="1487" y="1108"/>
                  </a:lnTo>
                  <a:cubicBezTo>
                    <a:pt x="1487" y="811"/>
                    <a:pt x="1702" y="595"/>
                    <a:pt x="2000" y="595"/>
                  </a:cubicBezTo>
                  <a:close/>
                  <a:moveTo>
                    <a:pt x="2000" y="1"/>
                  </a:moveTo>
                  <a:cubicBezTo>
                    <a:pt x="1405" y="1"/>
                    <a:pt x="893" y="513"/>
                    <a:pt x="893" y="1108"/>
                  </a:cubicBezTo>
                  <a:lnTo>
                    <a:pt x="893" y="1795"/>
                  </a:lnTo>
                  <a:lnTo>
                    <a:pt x="339" y="1795"/>
                  </a:lnTo>
                  <a:cubicBezTo>
                    <a:pt x="165" y="1795"/>
                    <a:pt x="42" y="1918"/>
                    <a:pt x="42" y="2051"/>
                  </a:cubicBezTo>
                  <a:cubicBezTo>
                    <a:pt x="1" y="2266"/>
                    <a:pt x="165" y="2389"/>
                    <a:pt x="339" y="2389"/>
                  </a:cubicBezTo>
                  <a:lnTo>
                    <a:pt x="893" y="2389"/>
                  </a:lnTo>
                  <a:lnTo>
                    <a:pt x="893" y="4440"/>
                  </a:lnTo>
                  <a:lnTo>
                    <a:pt x="339" y="4440"/>
                  </a:lnTo>
                  <a:cubicBezTo>
                    <a:pt x="165" y="4440"/>
                    <a:pt x="42" y="4532"/>
                    <a:pt x="42" y="4655"/>
                  </a:cubicBezTo>
                  <a:cubicBezTo>
                    <a:pt x="1" y="4870"/>
                    <a:pt x="165" y="4993"/>
                    <a:pt x="339" y="4993"/>
                  </a:cubicBezTo>
                  <a:lnTo>
                    <a:pt x="893" y="4993"/>
                  </a:lnTo>
                  <a:lnTo>
                    <a:pt x="893" y="7044"/>
                  </a:lnTo>
                  <a:lnTo>
                    <a:pt x="339" y="7044"/>
                  </a:lnTo>
                  <a:cubicBezTo>
                    <a:pt x="165" y="7044"/>
                    <a:pt x="42" y="7177"/>
                    <a:pt x="42" y="7300"/>
                  </a:cubicBezTo>
                  <a:cubicBezTo>
                    <a:pt x="1" y="7474"/>
                    <a:pt x="165" y="7648"/>
                    <a:pt x="339" y="7648"/>
                  </a:cubicBezTo>
                  <a:lnTo>
                    <a:pt x="893" y="7648"/>
                  </a:lnTo>
                  <a:lnTo>
                    <a:pt x="893" y="9658"/>
                  </a:lnTo>
                  <a:lnTo>
                    <a:pt x="339" y="9658"/>
                  </a:lnTo>
                  <a:cubicBezTo>
                    <a:pt x="165" y="9658"/>
                    <a:pt x="42" y="9781"/>
                    <a:pt x="42" y="9914"/>
                  </a:cubicBezTo>
                  <a:cubicBezTo>
                    <a:pt x="1" y="10078"/>
                    <a:pt x="165" y="10252"/>
                    <a:pt x="339" y="10252"/>
                  </a:cubicBezTo>
                  <a:lnTo>
                    <a:pt x="893" y="10252"/>
                  </a:lnTo>
                  <a:lnTo>
                    <a:pt x="893" y="10888"/>
                  </a:lnTo>
                  <a:cubicBezTo>
                    <a:pt x="893" y="11534"/>
                    <a:pt x="1405" y="12005"/>
                    <a:pt x="2000" y="12005"/>
                  </a:cubicBezTo>
                  <a:lnTo>
                    <a:pt x="9606" y="12005"/>
                  </a:lnTo>
                  <a:cubicBezTo>
                    <a:pt x="10457" y="12005"/>
                    <a:pt x="11144" y="11318"/>
                    <a:pt x="11144" y="10509"/>
                  </a:cubicBezTo>
                  <a:lnTo>
                    <a:pt x="11144" y="1539"/>
                  </a:lnTo>
                  <a:cubicBezTo>
                    <a:pt x="11144" y="688"/>
                    <a:pt x="10457" y="1"/>
                    <a:pt x="96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>
              <a:extLst>
                <a:ext uri="{FF2B5EF4-FFF2-40B4-BE49-F238E27FC236}">
                  <a16:creationId xmlns:a16="http://schemas.microsoft.com/office/drawing/2014/main" id="{734801A4-E483-6CFF-DCCA-6491957EC1A3}"/>
                </a:ext>
              </a:extLst>
            </p:cNvPr>
            <p:cNvSpPr/>
            <p:nvPr/>
          </p:nvSpPr>
          <p:spPr>
            <a:xfrm>
              <a:off x="2619863" y="3702400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349" y="1"/>
                  </a:moveTo>
                  <a:cubicBezTo>
                    <a:pt x="134" y="1"/>
                    <a:pt x="0" y="17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2092" y="595"/>
                  </a:lnTo>
                  <a:cubicBezTo>
                    <a:pt x="2266" y="595"/>
                    <a:pt x="2399" y="472"/>
                    <a:pt x="2348" y="257"/>
                  </a:cubicBezTo>
                  <a:cubicBezTo>
                    <a:pt x="2348" y="124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>
              <a:extLst>
                <a:ext uri="{FF2B5EF4-FFF2-40B4-BE49-F238E27FC236}">
                  <a16:creationId xmlns:a16="http://schemas.microsoft.com/office/drawing/2014/main" id="{E83062C9-5153-267B-FD87-029EFE57F101}"/>
                </a:ext>
              </a:extLst>
            </p:cNvPr>
            <p:cNvSpPr/>
            <p:nvPr/>
          </p:nvSpPr>
          <p:spPr>
            <a:xfrm>
              <a:off x="2619863" y="3746225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49" y="1"/>
                  </a:moveTo>
                  <a:cubicBezTo>
                    <a:pt x="134" y="1"/>
                    <a:pt x="0" y="16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538" y="421"/>
                    <a:pt x="1497" y="257"/>
                  </a:cubicBezTo>
                  <a:cubicBezTo>
                    <a:pt x="1456" y="124"/>
                    <a:pt x="1323" y="1"/>
                    <a:pt x="120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5">
            <a:extLst>
              <a:ext uri="{FF2B5EF4-FFF2-40B4-BE49-F238E27FC236}">
                <a16:creationId xmlns:a16="http://schemas.microsoft.com/office/drawing/2014/main" id="{CC7834D0-EBE8-2006-23CF-EA787EC13D7E}"/>
              </a:ext>
            </a:extLst>
          </p:cNvPr>
          <p:cNvGrpSpPr/>
          <p:nvPr/>
        </p:nvGrpSpPr>
        <p:grpSpPr>
          <a:xfrm>
            <a:off x="1460838" y="1295038"/>
            <a:ext cx="343950" cy="344675"/>
            <a:chOff x="2509913" y="2520475"/>
            <a:chExt cx="343950" cy="344675"/>
          </a:xfrm>
        </p:grpSpPr>
        <p:sp>
          <p:nvSpPr>
            <p:cNvPr id="480" name="Google Shape;480;p45">
              <a:extLst>
                <a:ext uri="{FF2B5EF4-FFF2-40B4-BE49-F238E27FC236}">
                  <a16:creationId xmlns:a16="http://schemas.microsoft.com/office/drawing/2014/main" id="{040631F1-A72A-EE91-71B7-F32AE3F1F370}"/>
                </a:ext>
              </a:extLst>
            </p:cNvPr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>
              <a:extLst>
                <a:ext uri="{FF2B5EF4-FFF2-40B4-BE49-F238E27FC236}">
                  <a16:creationId xmlns:a16="http://schemas.microsoft.com/office/drawing/2014/main" id="{F314748E-78A3-F1C7-DB61-2C059B8D8A18}"/>
                </a:ext>
              </a:extLst>
            </p:cNvPr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>
              <a:extLst>
                <a:ext uri="{FF2B5EF4-FFF2-40B4-BE49-F238E27FC236}">
                  <a16:creationId xmlns:a16="http://schemas.microsoft.com/office/drawing/2014/main" id="{B3C0835D-0BEC-EF42-C7A1-297FDB00B843}"/>
                </a:ext>
              </a:extLst>
            </p:cNvPr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>
              <a:extLst>
                <a:ext uri="{FF2B5EF4-FFF2-40B4-BE49-F238E27FC236}">
                  <a16:creationId xmlns:a16="http://schemas.microsoft.com/office/drawing/2014/main" id="{1EB5DE57-3ACB-DECA-38BE-DCF955752CFB}"/>
                </a:ext>
              </a:extLst>
            </p:cNvPr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>
              <a:extLst>
                <a:ext uri="{FF2B5EF4-FFF2-40B4-BE49-F238E27FC236}">
                  <a16:creationId xmlns:a16="http://schemas.microsoft.com/office/drawing/2014/main" id="{BCF87703-1AA7-758C-BF4A-371BD44119EC}"/>
                </a:ext>
              </a:extLst>
            </p:cNvPr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>
              <a:extLst>
                <a:ext uri="{FF2B5EF4-FFF2-40B4-BE49-F238E27FC236}">
                  <a16:creationId xmlns:a16="http://schemas.microsoft.com/office/drawing/2014/main" id="{307B8831-3974-C9D2-199A-86E9690B14A2}"/>
                </a:ext>
              </a:extLst>
            </p:cNvPr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>
              <a:extLst>
                <a:ext uri="{FF2B5EF4-FFF2-40B4-BE49-F238E27FC236}">
                  <a16:creationId xmlns:a16="http://schemas.microsoft.com/office/drawing/2014/main" id="{9DC4A95A-8596-BC45-1F7C-F880BA9CC58D}"/>
                </a:ext>
              </a:extLst>
            </p:cNvPr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>
              <a:extLst>
                <a:ext uri="{FF2B5EF4-FFF2-40B4-BE49-F238E27FC236}">
                  <a16:creationId xmlns:a16="http://schemas.microsoft.com/office/drawing/2014/main" id="{F88C4056-29EB-300F-E78B-59701F6A8DE8}"/>
                </a:ext>
              </a:extLst>
            </p:cNvPr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5">
            <a:extLst>
              <a:ext uri="{FF2B5EF4-FFF2-40B4-BE49-F238E27FC236}">
                <a16:creationId xmlns:a16="http://schemas.microsoft.com/office/drawing/2014/main" id="{7F81AE1C-C686-22E0-F340-C5DC013807A2}"/>
              </a:ext>
            </a:extLst>
          </p:cNvPr>
          <p:cNvGrpSpPr/>
          <p:nvPr/>
        </p:nvGrpSpPr>
        <p:grpSpPr>
          <a:xfrm>
            <a:off x="2680038" y="3640513"/>
            <a:ext cx="343950" cy="288325"/>
            <a:chOff x="7796863" y="2004525"/>
            <a:chExt cx="343950" cy="288325"/>
          </a:xfrm>
        </p:grpSpPr>
        <p:sp>
          <p:nvSpPr>
            <p:cNvPr id="489" name="Google Shape;489;p45">
              <a:extLst>
                <a:ext uri="{FF2B5EF4-FFF2-40B4-BE49-F238E27FC236}">
                  <a16:creationId xmlns:a16="http://schemas.microsoft.com/office/drawing/2014/main" id="{50C9C424-637A-4B0F-5420-CC6A90DFECD2}"/>
                </a:ext>
              </a:extLst>
            </p:cNvPr>
            <p:cNvSpPr/>
            <p:nvPr/>
          </p:nvSpPr>
          <p:spPr>
            <a:xfrm>
              <a:off x="7796863" y="2004525"/>
              <a:ext cx="343950" cy="288325"/>
            </a:xfrm>
            <a:custGeom>
              <a:avLst/>
              <a:gdLst/>
              <a:ahLst/>
              <a:cxnLst/>
              <a:rect l="l" t="t" r="r" b="b"/>
              <a:pathLst>
                <a:path w="13758" h="11533" extrusionOk="0">
                  <a:moveTo>
                    <a:pt x="6582" y="595"/>
                  </a:moveTo>
                  <a:lnTo>
                    <a:pt x="6582" y="8755"/>
                  </a:lnTo>
                  <a:lnTo>
                    <a:pt x="1026" y="8755"/>
                  </a:lnTo>
                  <a:lnTo>
                    <a:pt x="1026" y="1107"/>
                  </a:lnTo>
                  <a:cubicBezTo>
                    <a:pt x="1026" y="851"/>
                    <a:pt x="1282" y="595"/>
                    <a:pt x="1579" y="595"/>
                  </a:cubicBezTo>
                  <a:close/>
                  <a:moveTo>
                    <a:pt x="12179" y="595"/>
                  </a:moveTo>
                  <a:cubicBezTo>
                    <a:pt x="12477" y="595"/>
                    <a:pt x="12733" y="810"/>
                    <a:pt x="12733" y="1107"/>
                  </a:cubicBezTo>
                  <a:lnTo>
                    <a:pt x="12733" y="8755"/>
                  </a:lnTo>
                  <a:lnTo>
                    <a:pt x="7177" y="8755"/>
                  </a:lnTo>
                  <a:lnTo>
                    <a:pt x="7177" y="595"/>
                  </a:lnTo>
                  <a:close/>
                  <a:moveTo>
                    <a:pt x="13163" y="9349"/>
                  </a:moveTo>
                  <a:lnTo>
                    <a:pt x="13163" y="9995"/>
                  </a:lnTo>
                  <a:cubicBezTo>
                    <a:pt x="13163" y="10508"/>
                    <a:pt x="12774" y="10938"/>
                    <a:pt x="12261" y="10938"/>
                  </a:cubicBezTo>
                  <a:lnTo>
                    <a:pt x="1497" y="10938"/>
                  </a:lnTo>
                  <a:cubicBezTo>
                    <a:pt x="985" y="10938"/>
                    <a:pt x="605" y="10508"/>
                    <a:pt x="605" y="9995"/>
                  </a:cubicBezTo>
                  <a:lnTo>
                    <a:pt x="605" y="9349"/>
                  </a:lnTo>
                  <a:close/>
                  <a:moveTo>
                    <a:pt x="1579" y="0"/>
                  </a:moveTo>
                  <a:cubicBezTo>
                    <a:pt x="985" y="0"/>
                    <a:pt x="472" y="513"/>
                    <a:pt x="472" y="1107"/>
                  </a:cubicBezTo>
                  <a:lnTo>
                    <a:pt x="472" y="8755"/>
                  </a:lnTo>
                  <a:lnTo>
                    <a:pt x="298" y="8755"/>
                  </a:lnTo>
                  <a:cubicBezTo>
                    <a:pt x="134" y="8755"/>
                    <a:pt x="0" y="8888"/>
                    <a:pt x="0" y="9052"/>
                  </a:cubicBezTo>
                  <a:lnTo>
                    <a:pt x="0" y="9995"/>
                  </a:lnTo>
                  <a:cubicBezTo>
                    <a:pt x="0" y="10846"/>
                    <a:pt x="687" y="11533"/>
                    <a:pt x="1497" y="11533"/>
                  </a:cubicBezTo>
                  <a:lnTo>
                    <a:pt x="12261" y="11533"/>
                  </a:lnTo>
                  <a:cubicBezTo>
                    <a:pt x="13071" y="11533"/>
                    <a:pt x="13758" y="10846"/>
                    <a:pt x="13758" y="9995"/>
                  </a:cubicBezTo>
                  <a:lnTo>
                    <a:pt x="13758" y="9052"/>
                  </a:lnTo>
                  <a:cubicBezTo>
                    <a:pt x="13758" y="8888"/>
                    <a:pt x="13625" y="8755"/>
                    <a:pt x="13461" y="8755"/>
                  </a:cubicBezTo>
                  <a:lnTo>
                    <a:pt x="13286" y="8755"/>
                  </a:lnTo>
                  <a:lnTo>
                    <a:pt x="13286" y="1107"/>
                  </a:lnTo>
                  <a:cubicBezTo>
                    <a:pt x="13286" y="513"/>
                    <a:pt x="12815" y="0"/>
                    <a:pt x="121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>
              <a:extLst>
                <a:ext uri="{FF2B5EF4-FFF2-40B4-BE49-F238E27FC236}">
                  <a16:creationId xmlns:a16="http://schemas.microsoft.com/office/drawing/2014/main" id="{515D7932-C5EF-22D0-15ED-37C403F5CDA4}"/>
                </a:ext>
              </a:extLst>
            </p:cNvPr>
            <p:cNvSpPr/>
            <p:nvPr/>
          </p:nvSpPr>
          <p:spPr>
            <a:xfrm>
              <a:off x="7851463" y="2048350"/>
              <a:ext cx="48975" cy="58700"/>
            </a:xfrm>
            <a:custGeom>
              <a:avLst/>
              <a:gdLst/>
              <a:ahLst/>
              <a:cxnLst/>
              <a:rect l="l" t="t" r="r" b="b"/>
              <a:pathLst>
                <a:path w="1959" h="2348" extrusionOk="0">
                  <a:moveTo>
                    <a:pt x="338" y="0"/>
                  </a:moveTo>
                  <a:cubicBezTo>
                    <a:pt x="164" y="0"/>
                    <a:pt x="41" y="82"/>
                    <a:pt x="41" y="256"/>
                  </a:cubicBezTo>
                  <a:cubicBezTo>
                    <a:pt x="0" y="420"/>
                    <a:pt x="164" y="595"/>
                    <a:pt x="338" y="595"/>
                  </a:cubicBezTo>
                  <a:lnTo>
                    <a:pt x="677" y="595"/>
                  </a:lnTo>
                  <a:lnTo>
                    <a:pt x="677" y="2050"/>
                  </a:lnTo>
                  <a:cubicBezTo>
                    <a:pt x="677" y="2173"/>
                    <a:pt x="810" y="2307"/>
                    <a:pt x="933" y="2348"/>
                  </a:cubicBezTo>
                  <a:cubicBezTo>
                    <a:pt x="1107" y="2348"/>
                    <a:pt x="1281" y="2214"/>
                    <a:pt x="1281" y="2050"/>
                  </a:cubicBezTo>
                  <a:lnTo>
                    <a:pt x="1281" y="595"/>
                  </a:lnTo>
                  <a:lnTo>
                    <a:pt x="1620" y="595"/>
                  </a:lnTo>
                  <a:cubicBezTo>
                    <a:pt x="1794" y="595"/>
                    <a:pt x="1917" y="513"/>
                    <a:pt x="1917" y="338"/>
                  </a:cubicBezTo>
                  <a:cubicBezTo>
                    <a:pt x="1958" y="164"/>
                    <a:pt x="1835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>
              <a:extLst>
                <a:ext uri="{FF2B5EF4-FFF2-40B4-BE49-F238E27FC236}">
                  <a16:creationId xmlns:a16="http://schemas.microsoft.com/office/drawing/2014/main" id="{4A7F4367-87A4-8012-EA36-921A761080EE}"/>
                </a:ext>
              </a:extLst>
            </p:cNvPr>
            <p:cNvSpPr/>
            <p:nvPr/>
          </p:nvSpPr>
          <p:spPr>
            <a:xfrm>
              <a:off x="7905788" y="2092175"/>
              <a:ext cx="27950" cy="14875"/>
            </a:xfrm>
            <a:custGeom>
              <a:avLst/>
              <a:gdLst/>
              <a:ahLst/>
              <a:cxnLst/>
              <a:rect l="l" t="t" r="r" b="b"/>
              <a:pathLst>
                <a:path w="1118" h="595" extrusionOk="0">
                  <a:moveTo>
                    <a:pt x="349" y="0"/>
                  </a:moveTo>
                  <a:cubicBezTo>
                    <a:pt x="175" y="0"/>
                    <a:pt x="0" y="164"/>
                    <a:pt x="41" y="338"/>
                  </a:cubicBezTo>
                  <a:cubicBezTo>
                    <a:pt x="41" y="461"/>
                    <a:pt x="216" y="595"/>
                    <a:pt x="349" y="595"/>
                  </a:cubicBezTo>
                  <a:lnTo>
                    <a:pt x="769" y="595"/>
                  </a:lnTo>
                  <a:cubicBezTo>
                    <a:pt x="943" y="595"/>
                    <a:pt x="1118" y="420"/>
                    <a:pt x="1067" y="256"/>
                  </a:cubicBezTo>
                  <a:cubicBezTo>
                    <a:pt x="1026" y="82"/>
                    <a:pt x="902" y="0"/>
                    <a:pt x="7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>
              <a:extLst>
                <a:ext uri="{FF2B5EF4-FFF2-40B4-BE49-F238E27FC236}">
                  <a16:creationId xmlns:a16="http://schemas.microsoft.com/office/drawing/2014/main" id="{6604B8DF-2006-F0D3-57F9-E59D926EC6D5}"/>
                </a:ext>
              </a:extLst>
            </p:cNvPr>
            <p:cNvSpPr/>
            <p:nvPr/>
          </p:nvSpPr>
          <p:spPr>
            <a:xfrm>
              <a:off x="7851463" y="2135725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>
              <a:extLst>
                <a:ext uri="{FF2B5EF4-FFF2-40B4-BE49-F238E27FC236}">
                  <a16:creationId xmlns:a16="http://schemas.microsoft.com/office/drawing/2014/main" id="{C8AAA197-A627-80CC-A38C-42DBC479899E}"/>
                </a:ext>
              </a:extLst>
            </p:cNvPr>
            <p:cNvSpPr/>
            <p:nvPr/>
          </p:nvSpPr>
          <p:spPr>
            <a:xfrm>
              <a:off x="8004188" y="2048350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>
              <a:extLst>
                <a:ext uri="{FF2B5EF4-FFF2-40B4-BE49-F238E27FC236}">
                  <a16:creationId xmlns:a16="http://schemas.microsoft.com/office/drawing/2014/main" id="{D81E6D64-5E95-AA77-D0A1-2AE2DD136461}"/>
                </a:ext>
              </a:extLst>
            </p:cNvPr>
            <p:cNvSpPr/>
            <p:nvPr/>
          </p:nvSpPr>
          <p:spPr>
            <a:xfrm>
              <a:off x="8004188" y="2092175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461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>
              <a:extLst>
                <a:ext uri="{FF2B5EF4-FFF2-40B4-BE49-F238E27FC236}">
                  <a16:creationId xmlns:a16="http://schemas.microsoft.com/office/drawing/2014/main" id="{427460CE-3B24-A284-F0A7-C7B808A0DE59}"/>
                </a:ext>
              </a:extLst>
            </p:cNvPr>
            <p:cNvSpPr/>
            <p:nvPr/>
          </p:nvSpPr>
          <p:spPr>
            <a:xfrm>
              <a:off x="8004188" y="2135725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>
              <a:extLst>
                <a:ext uri="{FF2B5EF4-FFF2-40B4-BE49-F238E27FC236}">
                  <a16:creationId xmlns:a16="http://schemas.microsoft.com/office/drawing/2014/main" id="{52EC438C-8319-FBCD-E553-6C21849F9DB4}"/>
                </a:ext>
              </a:extLst>
            </p:cNvPr>
            <p:cNvSpPr/>
            <p:nvPr/>
          </p:nvSpPr>
          <p:spPr>
            <a:xfrm>
              <a:off x="8004188" y="2179550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>
              <a:extLst>
                <a:ext uri="{FF2B5EF4-FFF2-40B4-BE49-F238E27FC236}">
                  <a16:creationId xmlns:a16="http://schemas.microsoft.com/office/drawing/2014/main" id="{95397F98-E46E-C24E-CBFD-17011F689589}"/>
                </a:ext>
              </a:extLst>
            </p:cNvPr>
            <p:cNvSpPr/>
            <p:nvPr/>
          </p:nvSpPr>
          <p:spPr>
            <a:xfrm>
              <a:off x="7851463" y="2179550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>
            <a:extLst>
              <a:ext uri="{FF2B5EF4-FFF2-40B4-BE49-F238E27FC236}">
                <a16:creationId xmlns:a16="http://schemas.microsoft.com/office/drawing/2014/main" id="{FE903E20-32E8-A7F5-BC95-5FFF1F57C095}"/>
              </a:ext>
            </a:extLst>
          </p:cNvPr>
          <p:cNvCxnSpPr>
            <a:stCxn id="464" idx="2"/>
          </p:cNvCxnSpPr>
          <p:nvPr/>
        </p:nvCxnSpPr>
        <p:spPr>
          <a:xfrm>
            <a:off x="1632825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>
            <a:extLst>
              <a:ext uri="{FF2B5EF4-FFF2-40B4-BE49-F238E27FC236}">
                <a16:creationId xmlns:a16="http://schemas.microsoft.com/office/drawing/2014/main" id="{0A1ED5F4-7CBB-A5C2-542B-37B4478422B5}"/>
              </a:ext>
            </a:extLst>
          </p:cNvPr>
          <p:cNvCxnSpPr>
            <a:stCxn id="463" idx="2"/>
          </p:cNvCxnSpPr>
          <p:nvPr/>
        </p:nvCxnSpPr>
        <p:spPr>
          <a:xfrm>
            <a:off x="2242425" y="2898275"/>
            <a:ext cx="0" cy="229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>
            <a:extLst>
              <a:ext uri="{FF2B5EF4-FFF2-40B4-BE49-F238E27FC236}">
                <a16:creationId xmlns:a16="http://schemas.microsoft.com/office/drawing/2014/main" id="{CEAB2145-C259-6242-2032-EED7441E45F3}"/>
              </a:ext>
            </a:extLst>
          </p:cNvPr>
          <p:cNvCxnSpPr>
            <a:stCxn id="462" idx="2"/>
          </p:cNvCxnSpPr>
          <p:nvPr/>
        </p:nvCxnSpPr>
        <p:spPr>
          <a:xfrm>
            <a:off x="2852025" y="4042838"/>
            <a:ext cx="0" cy="11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99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>
          <a:extLst>
            <a:ext uri="{FF2B5EF4-FFF2-40B4-BE49-F238E27FC236}">
              <a16:creationId xmlns:a16="http://schemas.microsoft.com/office/drawing/2014/main" id="{74FC3233-E796-07A4-6CD7-A20C4880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>
            <a:extLst>
              <a:ext uri="{FF2B5EF4-FFF2-40B4-BE49-F238E27FC236}">
                <a16:creationId xmlns:a16="http://schemas.microsoft.com/office/drawing/2014/main" id="{A675ACA3-E0D7-EF14-78B0-201B421A7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整体设计</a:t>
            </a:r>
            <a:endParaRPr b="1" kern="1200" dirty="0">
              <a:solidFill>
                <a:srgbClr val="2B2F3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25" name="Google Shape;425;p44">
            <a:extLst>
              <a:ext uri="{FF2B5EF4-FFF2-40B4-BE49-F238E27FC236}">
                <a16:creationId xmlns:a16="http://schemas.microsoft.com/office/drawing/2014/main" id="{CB37C8E1-9149-C269-B647-FDE6CBA8F8AE}"/>
              </a:ext>
            </a:extLst>
          </p:cNvPr>
          <p:cNvSpPr txBox="1"/>
          <p:nvPr/>
        </p:nvSpPr>
        <p:spPr>
          <a:xfrm>
            <a:off x="2761051" y="2373927"/>
            <a:ext cx="1578529" cy="44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AudioManager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7" name="Google Shape;427;p44">
            <a:extLst>
              <a:ext uri="{FF2B5EF4-FFF2-40B4-BE49-F238E27FC236}">
                <a16:creationId xmlns:a16="http://schemas.microsoft.com/office/drawing/2014/main" id="{5CBC8B5B-2A35-A006-CC55-4EF7F5E443AA}"/>
              </a:ext>
            </a:extLst>
          </p:cNvPr>
          <p:cNvSpPr txBox="1"/>
          <p:nvPr/>
        </p:nvSpPr>
        <p:spPr>
          <a:xfrm>
            <a:off x="4753078" y="2373927"/>
            <a:ext cx="1499149" cy="44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C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Note</a:t>
            </a: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Manager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9" name="Google Shape;429;p44">
            <a:extLst>
              <a:ext uri="{FF2B5EF4-FFF2-40B4-BE49-F238E27FC236}">
                <a16:creationId xmlns:a16="http://schemas.microsoft.com/office/drawing/2014/main" id="{921ED6E9-1D6C-F890-B3CE-CC74E890CADC}"/>
              </a:ext>
            </a:extLst>
          </p:cNvPr>
          <p:cNvSpPr txBox="1"/>
          <p:nvPr/>
        </p:nvSpPr>
        <p:spPr>
          <a:xfrm>
            <a:off x="6528818" y="2379974"/>
            <a:ext cx="1499149" cy="43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MapManager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6ADDA71A-B18B-BB24-5151-023A16915D31}"/>
              </a:ext>
            </a:extLst>
          </p:cNvPr>
          <p:cNvSpPr txBox="1"/>
          <p:nvPr/>
        </p:nvSpPr>
        <p:spPr>
          <a:xfrm>
            <a:off x="4572000" y="986296"/>
            <a:ext cx="1861300" cy="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err="1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LevelManager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55" name="Google Shape;455;p44">
            <a:extLst>
              <a:ext uri="{FF2B5EF4-FFF2-40B4-BE49-F238E27FC236}">
                <a16:creationId xmlns:a16="http://schemas.microsoft.com/office/drawing/2014/main" id="{4660C36F-253A-E4FF-12D8-85135AECA66F}"/>
              </a:ext>
            </a:extLst>
          </p:cNvPr>
          <p:cNvCxnSpPr>
            <a:cxnSpLocks/>
            <a:stCxn id="425" idx="0"/>
            <a:endCxn id="551" idx="2"/>
          </p:cNvCxnSpPr>
          <p:nvPr/>
        </p:nvCxnSpPr>
        <p:spPr>
          <a:xfrm rot="5400000" flipH="1" flipV="1">
            <a:off x="4171026" y="1042303"/>
            <a:ext cx="710915" cy="19523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44">
            <a:extLst>
              <a:ext uri="{FF2B5EF4-FFF2-40B4-BE49-F238E27FC236}">
                <a16:creationId xmlns:a16="http://schemas.microsoft.com/office/drawing/2014/main" id="{DA7E299C-D8F4-001D-28DE-8D764FAF5DD4}"/>
              </a:ext>
            </a:extLst>
          </p:cNvPr>
          <p:cNvCxnSpPr>
            <a:cxnSpLocks/>
            <a:stCxn id="551" idx="2"/>
            <a:endCxn id="427" idx="0"/>
          </p:cNvCxnSpPr>
          <p:nvPr/>
        </p:nvCxnSpPr>
        <p:spPr>
          <a:xfrm rot="16200000" flipH="1">
            <a:off x="5147195" y="2018468"/>
            <a:ext cx="710915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4">
            <a:extLst>
              <a:ext uri="{FF2B5EF4-FFF2-40B4-BE49-F238E27FC236}">
                <a16:creationId xmlns:a16="http://schemas.microsoft.com/office/drawing/2014/main" id="{CFD63356-01E3-A819-3A2E-25A6F9158669}"/>
              </a:ext>
            </a:extLst>
          </p:cNvPr>
          <p:cNvCxnSpPr>
            <a:cxnSpLocks/>
            <a:stCxn id="429" idx="0"/>
            <a:endCxn id="551" idx="2"/>
          </p:cNvCxnSpPr>
          <p:nvPr/>
        </p:nvCxnSpPr>
        <p:spPr>
          <a:xfrm rot="16200000" flipV="1">
            <a:off x="6032041" y="1133622"/>
            <a:ext cx="716962" cy="17757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425;p44">
            <a:extLst>
              <a:ext uri="{FF2B5EF4-FFF2-40B4-BE49-F238E27FC236}">
                <a16:creationId xmlns:a16="http://schemas.microsoft.com/office/drawing/2014/main" id="{68B1F2D5-1191-2D82-74CA-8D92AB6C71A3}"/>
              </a:ext>
            </a:extLst>
          </p:cNvPr>
          <p:cNvSpPr txBox="1"/>
          <p:nvPr/>
        </p:nvSpPr>
        <p:spPr>
          <a:xfrm>
            <a:off x="2701200" y="3572362"/>
            <a:ext cx="1581322" cy="44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AudioAnalysis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89" name="Google Shape;456;p44">
            <a:extLst>
              <a:ext uri="{FF2B5EF4-FFF2-40B4-BE49-F238E27FC236}">
                <a16:creationId xmlns:a16="http://schemas.microsoft.com/office/drawing/2014/main" id="{1F45A5A7-0EFE-970B-CFA4-C8A6F487AF50}"/>
              </a:ext>
            </a:extLst>
          </p:cNvPr>
          <p:cNvCxnSpPr>
            <a:cxnSpLocks/>
            <a:stCxn id="425" idx="3"/>
            <a:endCxn id="427" idx="1"/>
          </p:cNvCxnSpPr>
          <p:nvPr/>
        </p:nvCxnSpPr>
        <p:spPr>
          <a:xfrm flipV="1">
            <a:off x="4339580" y="2596314"/>
            <a:ext cx="413498" cy="100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25;p44">
            <a:extLst>
              <a:ext uri="{FF2B5EF4-FFF2-40B4-BE49-F238E27FC236}">
                <a16:creationId xmlns:a16="http://schemas.microsoft.com/office/drawing/2014/main" id="{E9651D85-D3BD-49E7-D19C-93B416D79156}"/>
              </a:ext>
            </a:extLst>
          </p:cNvPr>
          <p:cNvSpPr txBox="1"/>
          <p:nvPr/>
        </p:nvSpPr>
        <p:spPr>
          <a:xfrm>
            <a:off x="884385" y="3574995"/>
            <a:ext cx="1687562" cy="44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ChartGenerator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547" name="Google Shape;425;p44">
            <a:extLst>
              <a:ext uri="{FF2B5EF4-FFF2-40B4-BE49-F238E27FC236}">
                <a16:creationId xmlns:a16="http://schemas.microsoft.com/office/drawing/2014/main" id="{B1141E89-4BF0-4E18-05BE-ADC1620A30B4}"/>
              </a:ext>
            </a:extLst>
          </p:cNvPr>
          <p:cNvSpPr txBox="1"/>
          <p:nvPr/>
        </p:nvSpPr>
        <p:spPr>
          <a:xfrm>
            <a:off x="6319153" y="3574996"/>
            <a:ext cx="1920240" cy="44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CurveGenerator</a:t>
            </a:r>
            <a:endParaRPr sz="16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551" name="Google Shape;729;p91">
            <a:extLst>
              <a:ext uri="{FF2B5EF4-FFF2-40B4-BE49-F238E27FC236}">
                <a16:creationId xmlns:a16="http://schemas.microsoft.com/office/drawing/2014/main" id="{8504406B-F37A-4DBA-33E7-6E6135B4641E}"/>
              </a:ext>
            </a:extLst>
          </p:cNvPr>
          <p:cNvSpPr txBox="1">
            <a:spLocks/>
          </p:cNvSpPr>
          <p:nvPr/>
        </p:nvSpPr>
        <p:spPr>
          <a:xfrm>
            <a:off x="4863598" y="1320885"/>
            <a:ext cx="1278105" cy="34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管理关卡状态</a:t>
            </a:r>
          </a:p>
        </p:txBody>
      </p:sp>
      <p:sp>
        <p:nvSpPr>
          <p:cNvPr id="552" name="Google Shape;729;p91">
            <a:extLst>
              <a:ext uri="{FF2B5EF4-FFF2-40B4-BE49-F238E27FC236}">
                <a16:creationId xmlns:a16="http://schemas.microsoft.com/office/drawing/2014/main" id="{F1F35335-F491-8EE9-D76F-D8C50E667793}"/>
              </a:ext>
            </a:extLst>
          </p:cNvPr>
          <p:cNvSpPr txBox="1">
            <a:spLocks/>
          </p:cNvSpPr>
          <p:nvPr/>
        </p:nvSpPr>
        <p:spPr>
          <a:xfrm>
            <a:off x="2703992" y="2742713"/>
            <a:ext cx="1578530" cy="60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获取、播放、预处理音频</a:t>
            </a:r>
          </a:p>
        </p:txBody>
      </p:sp>
      <p:sp>
        <p:nvSpPr>
          <p:cNvPr id="559" name="Google Shape;729;p91">
            <a:extLst>
              <a:ext uri="{FF2B5EF4-FFF2-40B4-BE49-F238E27FC236}">
                <a16:creationId xmlns:a16="http://schemas.microsoft.com/office/drawing/2014/main" id="{6F5541DE-575F-61B4-843C-A4C1F7F6759D}"/>
              </a:ext>
            </a:extLst>
          </p:cNvPr>
          <p:cNvSpPr txBox="1">
            <a:spLocks/>
          </p:cNvSpPr>
          <p:nvPr/>
        </p:nvSpPr>
        <p:spPr>
          <a:xfrm>
            <a:off x="2818106" y="3940773"/>
            <a:ext cx="1464416" cy="34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实时音频分析</a:t>
            </a:r>
          </a:p>
        </p:txBody>
      </p:sp>
      <p:sp>
        <p:nvSpPr>
          <p:cNvPr id="560" name="Google Shape;729;p91">
            <a:extLst>
              <a:ext uri="{FF2B5EF4-FFF2-40B4-BE49-F238E27FC236}">
                <a16:creationId xmlns:a16="http://schemas.microsoft.com/office/drawing/2014/main" id="{37AEF43B-840F-9A02-CB42-3F5232F5117D}"/>
              </a:ext>
            </a:extLst>
          </p:cNvPr>
          <p:cNvSpPr txBox="1">
            <a:spLocks/>
          </p:cNvSpPr>
          <p:nvPr/>
        </p:nvSpPr>
        <p:spPr>
          <a:xfrm>
            <a:off x="1013638" y="3940771"/>
            <a:ext cx="1464416" cy="34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谱面生成</a:t>
            </a:r>
          </a:p>
        </p:txBody>
      </p:sp>
      <p:sp>
        <p:nvSpPr>
          <p:cNvPr id="561" name="Google Shape;729;p91">
            <a:extLst>
              <a:ext uri="{FF2B5EF4-FFF2-40B4-BE49-F238E27FC236}">
                <a16:creationId xmlns:a16="http://schemas.microsoft.com/office/drawing/2014/main" id="{E1ED8C63-674B-8502-A226-2E06B5470F4B}"/>
              </a:ext>
            </a:extLst>
          </p:cNvPr>
          <p:cNvSpPr txBox="1">
            <a:spLocks/>
          </p:cNvSpPr>
          <p:nvPr/>
        </p:nvSpPr>
        <p:spPr>
          <a:xfrm>
            <a:off x="4903245" y="2742713"/>
            <a:ext cx="1198810" cy="60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音符及道路生成、击打</a:t>
            </a:r>
          </a:p>
        </p:txBody>
      </p:sp>
      <p:sp>
        <p:nvSpPr>
          <p:cNvPr id="562" name="Google Shape;729;p91">
            <a:extLst>
              <a:ext uri="{FF2B5EF4-FFF2-40B4-BE49-F238E27FC236}">
                <a16:creationId xmlns:a16="http://schemas.microsoft.com/office/drawing/2014/main" id="{CACCAE95-DD53-B2B8-AAF2-55084923FDC9}"/>
              </a:ext>
            </a:extLst>
          </p:cNvPr>
          <p:cNvSpPr txBox="1">
            <a:spLocks/>
          </p:cNvSpPr>
          <p:nvPr/>
        </p:nvSpPr>
        <p:spPr>
          <a:xfrm>
            <a:off x="6678987" y="2742713"/>
            <a:ext cx="1198810" cy="60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场景管理、生成、切换</a:t>
            </a:r>
          </a:p>
        </p:txBody>
      </p:sp>
      <p:cxnSp>
        <p:nvCxnSpPr>
          <p:cNvPr id="564" name="Google Shape;455;p44">
            <a:extLst>
              <a:ext uri="{FF2B5EF4-FFF2-40B4-BE49-F238E27FC236}">
                <a16:creationId xmlns:a16="http://schemas.microsoft.com/office/drawing/2014/main" id="{CA151FC4-0B7C-13B4-672F-4F3F4C79869E}"/>
              </a:ext>
            </a:extLst>
          </p:cNvPr>
          <p:cNvCxnSpPr>
            <a:cxnSpLocks/>
            <a:stCxn id="405" idx="0"/>
            <a:endCxn id="425" idx="1"/>
          </p:cNvCxnSpPr>
          <p:nvPr/>
        </p:nvCxnSpPr>
        <p:spPr>
          <a:xfrm rot="5400000" flipH="1" flipV="1">
            <a:off x="1755772" y="2569717"/>
            <a:ext cx="977672" cy="1032885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456;p44">
            <a:extLst>
              <a:ext uri="{FF2B5EF4-FFF2-40B4-BE49-F238E27FC236}">
                <a16:creationId xmlns:a16="http://schemas.microsoft.com/office/drawing/2014/main" id="{2CFD1543-62CF-D4CB-658A-51B9E9ED04E5}"/>
              </a:ext>
            </a:extLst>
          </p:cNvPr>
          <p:cNvCxnSpPr>
            <a:cxnSpLocks/>
            <a:stCxn id="561" idx="2"/>
            <a:endCxn id="547" idx="1"/>
          </p:cNvCxnSpPr>
          <p:nvPr/>
        </p:nvCxnSpPr>
        <p:spPr>
          <a:xfrm rot="16200000" flipH="1">
            <a:off x="5687506" y="3166744"/>
            <a:ext cx="446790" cy="816503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456;p44">
            <a:extLst>
              <a:ext uri="{FF2B5EF4-FFF2-40B4-BE49-F238E27FC236}">
                <a16:creationId xmlns:a16="http://schemas.microsoft.com/office/drawing/2014/main" id="{03A0E128-7F7D-A4DE-B8BE-77F2DE470841}"/>
              </a:ext>
            </a:extLst>
          </p:cNvPr>
          <p:cNvCxnSpPr>
            <a:cxnSpLocks/>
            <a:stCxn id="547" idx="0"/>
            <a:endCxn id="562" idx="2"/>
          </p:cNvCxnSpPr>
          <p:nvPr/>
        </p:nvCxnSpPr>
        <p:spPr>
          <a:xfrm rot="16200000" flipV="1">
            <a:off x="7167136" y="3462858"/>
            <a:ext cx="223395" cy="8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729;p91">
            <a:extLst>
              <a:ext uri="{FF2B5EF4-FFF2-40B4-BE49-F238E27FC236}">
                <a16:creationId xmlns:a16="http://schemas.microsoft.com/office/drawing/2014/main" id="{16A537A2-2683-AB8A-44FD-8EC94E8B46B7}"/>
              </a:ext>
            </a:extLst>
          </p:cNvPr>
          <p:cNvSpPr txBox="1">
            <a:spLocks/>
          </p:cNvSpPr>
          <p:nvPr/>
        </p:nvSpPr>
        <p:spPr>
          <a:xfrm>
            <a:off x="6528818" y="3936832"/>
            <a:ext cx="1464416" cy="34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lnSpc>
                <a:spcPct val="100000"/>
              </a:lnSpc>
              <a:buFont typeface="Hanken Grotesk"/>
              <a:buNone/>
            </a:pPr>
            <a:r>
              <a:rPr lang="zh-CN" altLang="en-US" dirty="0"/>
              <a:t>道路曲线生成</a:t>
            </a:r>
          </a:p>
        </p:txBody>
      </p:sp>
      <p:cxnSp>
        <p:nvCxnSpPr>
          <p:cNvPr id="582" name="Google Shape;456;p44">
            <a:extLst>
              <a:ext uri="{FF2B5EF4-FFF2-40B4-BE49-F238E27FC236}">
                <a16:creationId xmlns:a16="http://schemas.microsoft.com/office/drawing/2014/main" id="{452837AB-EB85-21BC-D3DD-231A2BE6A649}"/>
              </a:ext>
            </a:extLst>
          </p:cNvPr>
          <p:cNvCxnSpPr>
            <a:cxnSpLocks/>
            <a:stCxn id="552" idx="2"/>
            <a:endCxn id="53" idx="0"/>
          </p:cNvCxnSpPr>
          <p:nvPr/>
        </p:nvCxnSpPr>
        <p:spPr>
          <a:xfrm rot="5400000">
            <a:off x="3382179" y="3461283"/>
            <a:ext cx="220761" cy="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14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64D364D6-910E-3E83-D854-AD384904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B2646E5C-F847-74CE-71B3-359F33B36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关键技术点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2BD411E7-D388-B884-64C8-4C704FC9DFD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43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D29F71FC-E659-180B-4AE5-259F9230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7B2F417E-3986-5746-982C-FE3929152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音乐生成</a:t>
            </a:r>
            <a:endParaRPr dirty="0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F6D6B174-255A-1FC3-9F92-9B283CFD401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32" y="2581224"/>
            <a:ext cx="2688286" cy="1852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zh-CN" altLang="en-US" dirty="0"/>
              <a:t>歌曲整体连贯性较好</a:t>
            </a:r>
            <a:endParaRPr dirty="0"/>
          </a:p>
          <a:p>
            <a:pPr marL="25717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zh-CN" altLang="en-US" dirty="0"/>
              <a:t>有起伏和高潮部分</a:t>
            </a:r>
          </a:p>
          <a:p>
            <a:pPr marL="25717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zh-CN" altLang="en-US" dirty="0"/>
              <a:t>速度较慢</a:t>
            </a:r>
            <a:endParaRPr lang="en-US" dirty="0"/>
          </a:p>
        </p:txBody>
      </p:sp>
      <p:sp>
        <p:nvSpPr>
          <p:cNvPr id="648" name="Google Shape;648;p52">
            <a:extLst>
              <a:ext uri="{FF2B5EF4-FFF2-40B4-BE49-F238E27FC236}">
                <a16:creationId xmlns:a16="http://schemas.microsoft.com/office/drawing/2014/main" id="{DD4389AF-047B-263B-27BC-2BC9F3C7BEB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9932" y="1451250"/>
            <a:ext cx="2688286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kern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单首生成</a:t>
            </a:r>
            <a:endParaRPr sz="2000" b="1" kern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49" name="Google Shape;649;p52">
            <a:extLst>
              <a:ext uri="{FF2B5EF4-FFF2-40B4-BE49-F238E27FC236}">
                <a16:creationId xmlns:a16="http://schemas.microsoft.com/office/drawing/2014/main" id="{2A07FBDC-AA1A-C317-EE32-AFEA88877DC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2551466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kern="1200" dirty="0">
                <a:solidFill>
                  <a:schemeClr val="tx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无限生成</a:t>
            </a:r>
            <a:endParaRPr sz="2000" b="1" kern="1200" dirty="0">
              <a:solidFill>
                <a:schemeClr val="tx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Google Shape;647;p52">
            <a:extLst>
              <a:ext uri="{FF2B5EF4-FFF2-40B4-BE49-F238E27FC236}">
                <a16:creationId xmlns:a16="http://schemas.microsoft.com/office/drawing/2014/main" id="{A10C3D2A-5B5E-AD1B-2C40-733D43481B2F}"/>
              </a:ext>
            </a:extLst>
          </p:cNvPr>
          <p:cNvSpPr txBox="1">
            <a:spLocks/>
          </p:cNvSpPr>
          <p:nvPr/>
        </p:nvSpPr>
        <p:spPr>
          <a:xfrm>
            <a:off x="4651268" y="2581224"/>
            <a:ext cx="2551466" cy="185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indent="-304800"/>
            <a:r>
              <a:rPr lang="zh-CN" altLang="en-US" dirty="0"/>
              <a:t>重复性较高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起始和结尾突兀</a:t>
            </a:r>
          </a:p>
          <a:p>
            <a:pPr marL="257175" indent="-304800">
              <a:spcBef>
                <a:spcPts val="1000"/>
              </a:spcBef>
            </a:pPr>
            <a:r>
              <a:rPr lang="zh-CN" altLang="en-US" dirty="0"/>
              <a:t>速度快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BB28C2-96EE-1B01-65F8-9E98569E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99" y="1870575"/>
            <a:ext cx="1066667" cy="514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3BD72D-5D5E-4D60-78CC-1895CF89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796" y="1866581"/>
            <a:ext cx="1158329" cy="516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736F80-EE52-EC43-8A05-8B50A74AA46B}"/>
              </a:ext>
            </a:extLst>
          </p:cNvPr>
          <p:cNvSpPr txBox="1"/>
          <p:nvPr/>
        </p:nvSpPr>
        <p:spPr>
          <a:xfrm>
            <a:off x="4821382" y="196058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C36A80-B94F-7762-0C7B-96F838C08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223" y="1854538"/>
            <a:ext cx="1398542" cy="5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4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D965E3D5-1C53-DF21-01B6-6A38FEB1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5E866FF8-A239-F516-70BE-909DEDBF8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b="1" kern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单首生成</a:t>
            </a:r>
            <a:endParaRPr dirty="0"/>
          </a:p>
        </p:txBody>
      </p:sp>
      <p:pic>
        <p:nvPicPr>
          <p:cNvPr id="13" name="Picture 2" descr="ACE-Step Framework">
            <a:extLst>
              <a:ext uri="{FF2B5EF4-FFF2-40B4-BE49-F238E27FC236}">
                <a16:creationId xmlns:a16="http://schemas.microsoft.com/office/drawing/2014/main" id="{7D440734-C9AE-B068-4CE3-F17FF420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7" y="2648527"/>
            <a:ext cx="4016655" cy="16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B11C9B-A29E-FA01-208F-216E9070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8" y="1511261"/>
            <a:ext cx="3249535" cy="5954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DE6AD0-4026-8A2D-959C-D94D2FB6F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49" y="1222461"/>
            <a:ext cx="3988308" cy="14260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CC3481-99B2-1311-361F-81DD3FCB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49" y="3214558"/>
            <a:ext cx="3988308" cy="427319"/>
          </a:xfrm>
          <a:prstGeom prst="rect">
            <a:avLst/>
          </a:prstGeom>
        </p:spPr>
      </p:pic>
      <p:sp>
        <p:nvSpPr>
          <p:cNvPr id="18" name="Google Shape;647;p52">
            <a:extLst>
              <a:ext uri="{FF2B5EF4-FFF2-40B4-BE49-F238E27FC236}">
                <a16:creationId xmlns:a16="http://schemas.microsoft.com/office/drawing/2014/main" id="{2D25F8A1-1F76-461A-FDEB-DCF8A9CADB6D}"/>
              </a:ext>
            </a:extLst>
          </p:cNvPr>
          <p:cNvSpPr txBox="1">
            <a:spLocks/>
          </p:cNvSpPr>
          <p:nvPr/>
        </p:nvSpPr>
        <p:spPr>
          <a:xfrm>
            <a:off x="4781549" y="3934762"/>
            <a:ext cx="3770780" cy="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时间较长，采用离线生成音乐</a:t>
            </a:r>
            <a:r>
              <a:rPr lang="en-US" altLang="zh-CN" dirty="0"/>
              <a:t>+</a:t>
            </a:r>
            <a:r>
              <a:rPr lang="zh-CN" altLang="en-US" dirty="0"/>
              <a:t>上传形式</a:t>
            </a:r>
          </a:p>
        </p:txBody>
      </p:sp>
    </p:spTree>
    <p:extLst>
      <p:ext uri="{BB962C8B-B14F-4D97-AF65-F5344CB8AC3E}">
        <p14:creationId xmlns:p14="http://schemas.microsoft.com/office/powerpoint/2010/main" val="3424062587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818</Words>
  <Application>Microsoft Office PowerPoint</Application>
  <PresentationFormat>全屏显示(16:9)</PresentationFormat>
  <Paragraphs>161</Paragraphs>
  <Slides>35</Slides>
  <Notes>35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Cambria Math</vt:lpstr>
      <vt:lpstr>Lato</vt:lpstr>
      <vt:lpstr>Hanken Grotesk</vt:lpstr>
      <vt:lpstr>黑体</vt:lpstr>
      <vt:lpstr>Arial</vt:lpstr>
      <vt:lpstr>宋体</vt:lpstr>
      <vt:lpstr>Figtree Black</vt:lpstr>
      <vt:lpstr>MiSans</vt:lpstr>
      <vt:lpstr>Nunito Light</vt:lpstr>
      <vt:lpstr>Elegant Black &amp; White Thesis Defense by Slidesgo</vt:lpstr>
      <vt:lpstr>超新星项目答辩</vt:lpstr>
      <vt:lpstr>目录</vt:lpstr>
      <vt:lpstr>项目概述</vt:lpstr>
      <vt:lpstr>设计目标</vt:lpstr>
      <vt:lpstr>PCG体现</vt:lpstr>
      <vt:lpstr>整体设计</vt:lpstr>
      <vt:lpstr>关键技术点</vt:lpstr>
      <vt:lpstr>音乐生成</vt:lpstr>
      <vt:lpstr>单首生成</vt:lpstr>
      <vt:lpstr>无限生成</vt:lpstr>
      <vt:lpstr>谱面生成算法——节拍检测</vt:lpstr>
      <vt:lpstr>谱面生成算法——Cooley–Tukey FFT</vt:lpstr>
      <vt:lpstr>谱面生成算法——子频段</vt:lpstr>
      <vt:lpstr>谱面生成算法——轨道选择</vt:lpstr>
      <vt:lpstr>谱面生成算法——场景切换</vt:lpstr>
      <vt:lpstr>场景生成框架</vt:lpstr>
      <vt:lpstr>场景生成——曲线生成</vt:lpstr>
      <vt:lpstr>场景生成——C2曲线生成</vt:lpstr>
      <vt:lpstr>场景生成——匀速曲线</vt:lpstr>
      <vt:lpstr>场景生成——道路生成</vt:lpstr>
      <vt:lpstr>场景生成——等距曲线</vt:lpstr>
      <vt:lpstr>场景生成——物体放置</vt:lpstr>
      <vt:lpstr>场景生成——音频分析</vt:lpstr>
      <vt:lpstr>场景生成——Shader动画</vt:lpstr>
      <vt:lpstr>场景生成——场景切换</vt:lpstr>
      <vt:lpstr>问题解决</vt:lpstr>
      <vt:lpstr>性能优化</vt:lpstr>
      <vt:lpstr>手动控制渲染</vt:lpstr>
      <vt:lpstr>Grid Terrain</vt:lpstr>
      <vt:lpstr>项目组实习展示</vt:lpstr>
      <vt:lpstr>反序列化优化</vt:lpstr>
      <vt:lpstr>反序列化优化</vt:lpstr>
      <vt:lpstr>特效动画系统重构ECS</vt:lpstr>
      <vt:lpstr>Thanks!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keilyou</dc:creator>
  <cp:lastModifiedBy>T192268</cp:lastModifiedBy>
  <cp:revision>18</cp:revision>
  <dcterms:modified xsi:type="dcterms:W3CDTF">2025-08-13T03:59:08Z</dcterms:modified>
</cp:coreProperties>
</file>